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8"/>
  </p:notesMasterIdLst>
  <p:sldIdLst>
    <p:sldId id="311" r:id="rId2"/>
    <p:sldId id="413" r:id="rId3"/>
    <p:sldId id="418" r:id="rId4"/>
    <p:sldId id="419" r:id="rId5"/>
    <p:sldId id="422" r:id="rId6"/>
    <p:sldId id="42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reetika Tandon" initials="PT" lastIdx="1" clrIdx="0">
    <p:extLst>
      <p:ext uri="{19B8F6BF-5375-455C-9EA6-DF929625EA0E}">
        <p15:presenceInfo xmlns:p15="http://schemas.microsoft.com/office/powerpoint/2012/main" userId="S::preetikat@nvidia.com::1c35697b-2453-4018-9af5-8cc82e05375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3668" autoAdjust="0"/>
  </p:normalViewPr>
  <p:slideViewPr>
    <p:cSldViewPr snapToGrid="0">
      <p:cViewPr varScale="1">
        <p:scale>
          <a:sx n="117" d="100"/>
          <a:sy n="117" d="100"/>
        </p:scale>
        <p:origin x="108"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E1CF2F-D2FF-427C-8DE1-0E243C2B9FE5}" type="datetimeFigureOut">
              <a:rPr lang="en-US" smtClean="0"/>
              <a:t>5/8/2019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981F91-663E-483A-A15C-02F36DC5DF4C}" type="slidenum">
              <a:rPr lang="en-US" smtClean="0"/>
              <a:t>‹#›</a:t>
            </a:fld>
            <a:endParaRPr lang="en-US"/>
          </a:p>
        </p:txBody>
      </p:sp>
    </p:spTree>
    <p:extLst>
      <p:ext uri="{BB962C8B-B14F-4D97-AF65-F5344CB8AC3E}">
        <p14:creationId xmlns:p14="http://schemas.microsoft.com/office/powerpoint/2010/main" val="29662575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4" name="Shape 84"/>
          <p:cNvSpPr txBox="1">
            <a:spLocks noGrp="1"/>
          </p:cNvSpPr>
          <p:nvPr>
            <p:ph type="body" idx="1"/>
          </p:nvPr>
        </p:nvSpPr>
        <p:spPr>
          <a:xfrm>
            <a:off x="701039" y="4415789"/>
            <a:ext cx="5608319" cy="4183379"/>
          </a:xfrm>
          <a:prstGeom prst="rect">
            <a:avLst/>
          </a:prstGeom>
          <a:noFill/>
          <a:ln>
            <a:noFill/>
          </a:ln>
        </p:spPr>
        <p:txBody>
          <a:bodyPr lIns="93175" tIns="46575" rIns="93175" bIns="46575" anchor="t" anchorCtr="0">
            <a:noAutofit/>
          </a:bodyPr>
          <a:lstStyle/>
          <a:p>
            <a:pPr marL="0" marR="0" lvl="0" indent="0" algn="l" rtl="0">
              <a:spcBef>
                <a:spcPts val="0"/>
              </a:spcBef>
              <a:spcAft>
                <a:spcPts val="0"/>
              </a:spcAft>
              <a:buClr>
                <a:schemeClr val="dk1"/>
              </a:buClr>
              <a:buSzPct val="25000"/>
              <a:buFont typeface="Trebuchet MS"/>
              <a:buNone/>
            </a:pPr>
            <a:endParaRPr sz="1100" b="0" i="0" u="none" strike="noStrike" cap="none" dirty="0">
              <a:solidFill>
                <a:schemeClr val="dk1"/>
              </a:solidFill>
              <a:latin typeface="Trebuchet MS"/>
              <a:ea typeface="Trebuchet MS"/>
              <a:cs typeface="Trebuchet MS"/>
              <a:sym typeface="Trebuchet MS"/>
            </a:endParaRPr>
          </a:p>
        </p:txBody>
      </p:sp>
      <p:sp>
        <p:nvSpPr>
          <p:cNvPr id="85" name="Shape 85"/>
          <p:cNvSpPr txBox="1">
            <a:spLocks noGrp="1"/>
          </p:cNvSpPr>
          <p:nvPr>
            <p:ph type="sldNum" idx="12"/>
          </p:nvPr>
        </p:nvSpPr>
        <p:spPr>
          <a:xfrm>
            <a:off x="3663169" y="8829967"/>
            <a:ext cx="3037839" cy="464818"/>
          </a:xfrm>
          <a:prstGeom prst="rect">
            <a:avLst/>
          </a:prstGeom>
          <a:noFill/>
          <a:ln>
            <a:noFill/>
          </a:ln>
        </p:spPr>
        <p:txBody>
          <a:bodyPr lIns="93175" tIns="46575" rIns="93175" bIns="46575" anchor="ctr" anchorCtr="0">
            <a:noAutofit/>
          </a:bodyPr>
          <a:lstStyle/>
          <a:p>
            <a:pPr marL="0" marR="0" lvl="0" indent="0" algn="r" rtl="0">
              <a:lnSpc>
                <a:spcPct val="100000"/>
              </a:lnSpc>
              <a:spcBef>
                <a:spcPts val="0"/>
              </a:spcBef>
              <a:spcAft>
                <a:spcPts val="0"/>
              </a:spcAft>
              <a:buClr>
                <a:srgbClr val="000000"/>
              </a:buClr>
              <a:buSzPct val="25000"/>
              <a:buFont typeface="Trebuchet MS"/>
              <a:buNone/>
            </a:pPr>
            <a:fld id="{00000000-1234-1234-1234-123412341234}" type="slidenum">
              <a:rPr lang="en-US" sz="1100" b="0" i="0" u="none" strike="noStrike" cap="none">
                <a:solidFill>
                  <a:srgbClr val="000000"/>
                </a:solidFill>
                <a:latin typeface="Trebuchet MS"/>
                <a:ea typeface="Trebuchet MS"/>
                <a:cs typeface="Trebuchet MS"/>
                <a:sym typeface="Trebuchet MS"/>
              </a:rPr>
              <a:t>1</a:t>
            </a:fld>
            <a:endParaRPr lang="en-US" sz="11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1755500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981F91-663E-483A-A15C-02F36DC5DF4C}" type="slidenum">
              <a:rPr lang="en-US" smtClean="0"/>
              <a:t>2</a:t>
            </a:fld>
            <a:endParaRPr lang="en-US"/>
          </a:p>
        </p:txBody>
      </p:sp>
    </p:spTree>
    <p:extLst>
      <p:ext uri="{BB962C8B-B14F-4D97-AF65-F5344CB8AC3E}">
        <p14:creationId xmlns:p14="http://schemas.microsoft.com/office/powerpoint/2010/main" val="1423425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defTabSz="914400"/>
            <a:endParaRPr lang="en-US" dirty="0"/>
          </a:p>
        </p:txBody>
      </p:sp>
      <p:sp>
        <p:nvSpPr>
          <p:cNvPr id="4" name="Slide Number Placeholder 3"/>
          <p:cNvSpPr>
            <a:spLocks noGrp="1"/>
          </p:cNvSpPr>
          <p:nvPr>
            <p:ph type="sldNum" sz="quarter" idx="5"/>
          </p:nvPr>
        </p:nvSpPr>
        <p:spPr/>
        <p:txBody>
          <a:bodyPr/>
          <a:lstStyle/>
          <a:p>
            <a:fld id="{5E981F91-663E-483A-A15C-02F36DC5DF4C}" type="slidenum">
              <a:rPr lang="en-US" smtClean="0"/>
              <a:t>3</a:t>
            </a:fld>
            <a:endParaRPr lang="en-US"/>
          </a:p>
        </p:txBody>
      </p:sp>
    </p:spTree>
    <p:extLst>
      <p:ext uri="{BB962C8B-B14F-4D97-AF65-F5344CB8AC3E}">
        <p14:creationId xmlns:p14="http://schemas.microsoft.com/office/powerpoint/2010/main" val="3765871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F7764-E524-4FE8-8122-9A33CAB34D1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A86472D-915E-472E-B5B0-F18D69FABA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1384186-343F-4F3B-A54B-3B12969089F4}"/>
              </a:ext>
            </a:extLst>
          </p:cNvPr>
          <p:cNvSpPr>
            <a:spLocks noGrp="1"/>
          </p:cNvSpPr>
          <p:nvPr>
            <p:ph type="dt" sz="half" idx="10"/>
          </p:nvPr>
        </p:nvSpPr>
        <p:spPr/>
        <p:txBody>
          <a:bodyPr/>
          <a:lstStyle/>
          <a:p>
            <a:fld id="{505E11F3-FB2B-4B1B-8FEE-B42B07ABB8AE}" type="datetimeFigureOut">
              <a:rPr lang="en-US" smtClean="0"/>
              <a:t>5/8/2019</a:t>
            </a:fld>
            <a:endParaRPr lang="en-US"/>
          </a:p>
        </p:txBody>
      </p:sp>
      <p:sp>
        <p:nvSpPr>
          <p:cNvPr id="5" name="Footer Placeholder 4">
            <a:extLst>
              <a:ext uri="{FF2B5EF4-FFF2-40B4-BE49-F238E27FC236}">
                <a16:creationId xmlns:a16="http://schemas.microsoft.com/office/drawing/2014/main" id="{88D44C3B-94D3-47E1-A447-6DC5D20052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E9665C-8111-42CB-B311-B56B65529C38}"/>
              </a:ext>
            </a:extLst>
          </p:cNvPr>
          <p:cNvSpPr>
            <a:spLocks noGrp="1"/>
          </p:cNvSpPr>
          <p:nvPr>
            <p:ph type="sldNum" sz="quarter" idx="12"/>
          </p:nvPr>
        </p:nvSpPr>
        <p:spPr/>
        <p:txBody>
          <a:bodyPr/>
          <a:lstStyle/>
          <a:p>
            <a:fld id="{2CD1C752-3004-4B91-8505-319258121D4E}" type="slidenum">
              <a:rPr lang="en-US" smtClean="0"/>
              <a:t>‹#›</a:t>
            </a:fld>
            <a:endParaRPr lang="en-US"/>
          </a:p>
        </p:txBody>
      </p:sp>
    </p:spTree>
    <p:extLst>
      <p:ext uri="{BB962C8B-B14F-4D97-AF65-F5344CB8AC3E}">
        <p14:creationId xmlns:p14="http://schemas.microsoft.com/office/powerpoint/2010/main" val="3482906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8FDAC-F08B-4833-8287-A09A684B92A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AD61C4A-DF93-4A8B-A4B0-91BF4BE3D66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20458A-85DC-4354-96CF-450E04448CDE}"/>
              </a:ext>
            </a:extLst>
          </p:cNvPr>
          <p:cNvSpPr>
            <a:spLocks noGrp="1"/>
          </p:cNvSpPr>
          <p:nvPr>
            <p:ph type="dt" sz="half" idx="10"/>
          </p:nvPr>
        </p:nvSpPr>
        <p:spPr/>
        <p:txBody>
          <a:bodyPr/>
          <a:lstStyle/>
          <a:p>
            <a:fld id="{505E11F3-FB2B-4B1B-8FEE-B42B07ABB8AE}" type="datetimeFigureOut">
              <a:rPr lang="en-US" smtClean="0"/>
              <a:t>5/8/2019</a:t>
            </a:fld>
            <a:endParaRPr lang="en-US"/>
          </a:p>
        </p:txBody>
      </p:sp>
      <p:sp>
        <p:nvSpPr>
          <p:cNvPr id="5" name="Footer Placeholder 4">
            <a:extLst>
              <a:ext uri="{FF2B5EF4-FFF2-40B4-BE49-F238E27FC236}">
                <a16:creationId xmlns:a16="http://schemas.microsoft.com/office/drawing/2014/main" id="{4403C919-854B-48FD-B663-240AA3DC48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D19DBD-D0A2-4707-85ED-4F19505D41BB}"/>
              </a:ext>
            </a:extLst>
          </p:cNvPr>
          <p:cNvSpPr>
            <a:spLocks noGrp="1"/>
          </p:cNvSpPr>
          <p:nvPr>
            <p:ph type="sldNum" sz="quarter" idx="12"/>
          </p:nvPr>
        </p:nvSpPr>
        <p:spPr/>
        <p:txBody>
          <a:bodyPr/>
          <a:lstStyle/>
          <a:p>
            <a:fld id="{2CD1C752-3004-4B91-8505-319258121D4E}" type="slidenum">
              <a:rPr lang="en-US" smtClean="0"/>
              <a:t>‹#›</a:t>
            </a:fld>
            <a:endParaRPr lang="en-US"/>
          </a:p>
        </p:txBody>
      </p:sp>
    </p:spTree>
    <p:extLst>
      <p:ext uri="{BB962C8B-B14F-4D97-AF65-F5344CB8AC3E}">
        <p14:creationId xmlns:p14="http://schemas.microsoft.com/office/powerpoint/2010/main" val="41537800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27FF26-DCCC-4BA3-A306-E618C9E3B06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FBF0756-06B8-48BA-BD75-47565C2B01E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EDC0BC-098E-4C1B-B578-C5C30F28F0EA}"/>
              </a:ext>
            </a:extLst>
          </p:cNvPr>
          <p:cNvSpPr>
            <a:spLocks noGrp="1"/>
          </p:cNvSpPr>
          <p:nvPr>
            <p:ph type="dt" sz="half" idx="10"/>
          </p:nvPr>
        </p:nvSpPr>
        <p:spPr/>
        <p:txBody>
          <a:bodyPr/>
          <a:lstStyle/>
          <a:p>
            <a:fld id="{505E11F3-FB2B-4B1B-8FEE-B42B07ABB8AE}" type="datetimeFigureOut">
              <a:rPr lang="en-US" smtClean="0"/>
              <a:t>5/8/2019</a:t>
            </a:fld>
            <a:endParaRPr lang="en-US"/>
          </a:p>
        </p:txBody>
      </p:sp>
      <p:sp>
        <p:nvSpPr>
          <p:cNvPr id="5" name="Footer Placeholder 4">
            <a:extLst>
              <a:ext uri="{FF2B5EF4-FFF2-40B4-BE49-F238E27FC236}">
                <a16:creationId xmlns:a16="http://schemas.microsoft.com/office/drawing/2014/main" id="{7A4EF8BD-C6B0-4ACD-9B37-6DA5FF0CEC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F82B00-9B4F-4F0E-9DE7-248AAE4433E2}"/>
              </a:ext>
            </a:extLst>
          </p:cNvPr>
          <p:cNvSpPr>
            <a:spLocks noGrp="1"/>
          </p:cNvSpPr>
          <p:nvPr>
            <p:ph type="sldNum" sz="quarter" idx="12"/>
          </p:nvPr>
        </p:nvSpPr>
        <p:spPr/>
        <p:txBody>
          <a:bodyPr/>
          <a:lstStyle/>
          <a:p>
            <a:fld id="{2CD1C752-3004-4B91-8505-319258121D4E}" type="slidenum">
              <a:rPr lang="en-US" smtClean="0"/>
              <a:t>‹#›</a:t>
            </a:fld>
            <a:endParaRPr lang="en-US"/>
          </a:p>
        </p:txBody>
      </p:sp>
    </p:spTree>
    <p:extLst>
      <p:ext uri="{BB962C8B-B14F-4D97-AF65-F5344CB8AC3E}">
        <p14:creationId xmlns:p14="http://schemas.microsoft.com/office/powerpoint/2010/main" val="6920369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0_Title Slide - Images">
    <p:bg>
      <p:bgPr>
        <a:solidFill>
          <a:schemeClr val="lt1"/>
        </a:solidFill>
        <a:effectLst/>
      </p:bgPr>
    </p:bg>
    <p:spTree>
      <p:nvGrpSpPr>
        <p:cNvPr id="1" name="Shape 20"/>
        <p:cNvGrpSpPr/>
        <p:nvPr/>
      </p:nvGrpSpPr>
      <p:grpSpPr>
        <a:xfrm>
          <a:off x="0" y="0"/>
          <a:ext cx="0" cy="0"/>
          <a:chOff x="0" y="0"/>
          <a:chExt cx="0" cy="0"/>
        </a:xfrm>
      </p:grpSpPr>
      <p:pic>
        <p:nvPicPr>
          <p:cNvPr id="21" name="Shape 21"/>
          <p:cNvPicPr preferRelativeResize="0"/>
          <p:nvPr/>
        </p:nvPicPr>
        <p:blipFill rotWithShape="1">
          <a:blip r:embed="rId2">
            <a:alphaModFix/>
          </a:blip>
          <a:srcRect l="930" t="10334" r="447" b="907"/>
          <a:stretch/>
        </p:blipFill>
        <p:spPr>
          <a:xfrm>
            <a:off x="1" y="1"/>
            <a:ext cx="12191999" cy="6857999"/>
          </a:xfrm>
          <a:prstGeom prst="rect">
            <a:avLst/>
          </a:prstGeom>
          <a:noFill/>
          <a:ln>
            <a:noFill/>
          </a:ln>
        </p:spPr>
      </p:pic>
      <p:sp>
        <p:nvSpPr>
          <p:cNvPr id="22" name="Shape 22"/>
          <p:cNvSpPr/>
          <p:nvPr/>
        </p:nvSpPr>
        <p:spPr>
          <a:xfrm>
            <a:off x="1" y="1"/>
            <a:ext cx="12191999" cy="6857999"/>
          </a:xfrm>
          <a:prstGeom prst="rect">
            <a:avLst/>
          </a:prstGeom>
          <a:gradFill>
            <a:gsLst>
              <a:gs pos="0">
                <a:srgbClr val="000000">
                  <a:alpha val="57254"/>
                </a:srgbClr>
              </a:gs>
              <a:gs pos="58000">
                <a:srgbClr val="000000">
                  <a:alpha val="0"/>
                </a:srgbClr>
              </a:gs>
              <a:gs pos="100000">
                <a:srgbClr val="000000">
                  <a:alpha val="0"/>
                </a:srgbClr>
              </a:gs>
            </a:gsLst>
            <a:lin ang="2700000" scaled="0"/>
          </a:gradFill>
          <a:ln>
            <a:noFill/>
          </a:ln>
        </p:spPr>
        <p:txBody>
          <a:bodyPr lIns="101583" tIns="50778" rIns="101583" bIns="50778" anchor="ctr" anchorCtr="0">
            <a:noAutofit/>
          </a:bodyPr>
          <a:lstStyle/>
          <a:p>
            <a:pPr marL="0" marR="0" lvl="0" indent="0" algn="ctr" rtl="0">
              <a:lnSpc>
                <a:spcPct val="100000"/>
              </a:lnSpc>
              <a:spcBef>
                <a:spcPts val="0"/>
              </a:spcBef>
              <a:spcAft>
                <a:spcPts val="0"/>
              </a:spcAft>
              <a:buClr>
                <a:srgbClr val="000000"/>
              </a:buClr>
              <a:buFont typeface="Arial"/>
              <a:buNone/>
            </a:pPr>
            <a:endParaRPr sz="2000" b="0" i="0" u="none" strike="noStrike" cap="none">
              <a:solidFill>
                <a:srgbClr val="FFFFFF"/>
              </a:solidFill>
              <a:latin typeface="Arial"/>
              <a:ea typeface="Arial"/>
              <a:cs typeface="Arial"/>
              <a:sym typeface="Arial"/>
            </a:endParaRPr>
          </a:p>
        </p:txBody>
      </p:sp>
      <p:sp>
        <p:nvSpPr>
          <p:cNvPr id="23" name="Shape 23"/>
          <p:cNvSpPr txBox="1">
            <a:spLocks noGrp="1"/>
          </p:cNvSpPr>
          <p:nvPr>
            <p:ph type="subTitle" idx="1"/>
          </p:nvPr>
        </p:nvSpPr>
        <p:spPr>
          <a:xfrm>
            <a:off x="578722" y="1985663"/>
            <a:ext cx="9667451" cy="379591"/>
          </a:xfrm>
          <a:prstGeom prst="rect">
            <a:avLst/>
          </a:prstGeom>
          <a:noFill/>
          <a:ln>
            <a:noFill/>
          </a:ln>
        </p:spPr>
        <p:txBody>
          <a:bodyPr lIns="91425" tIns="91425" rIns="91425" bIns="91425" anchor="t" anchorCtr="0"/>
          <a:lstStyle>
            <a:lvl1pPr marL="0" marR="0" lvl="0" indent="0" algn="l" rtl="0">
              <a:lnSpc>
                <a:spcPct val="90000"/>
              </a:lnSpc>
              <a:spcBef>
                <a:spcPts val="667"/>
              </a:spcBef>
              <a:spcAft>
                <a:spcPts val="333"/>
              </a:spcAft>
              <a:buClr>
                <a:schemeClr val="dk1"/>
              </a:buClr>
              <a:buFont typeface="Trebuchet MS"/>
              <a:buNone/>
              <a:defRPr sz="2000" b="0" i="0" u="none" strike="noStrike" cap="none">
                <a:solidFill>
                  <a:schemeClr val="lt1"/>
                </a:solidFill>
                <a:latin typeface="Trebuchet MS"/>
                <a:ea typeface="Trebuchet MS"/>
                <a:cs typeface="Trebuchet MS"/>
                <a:sym typeface="Trebuchet MS"/>
              </a:defRPr>
            </a:lvl1pPr>
            <a:lvl2pPr marL="634994" marR="0" lvl="1" indent="0" algn="l" rtl="0">
              <a:lnSpc>
                <a:spcPct val="90000"/>
              </a:lnSpc>
              <a:spcBef>
                <a:spcPts val="1000"/>
              </a:spcBef>
              <a:spcAft>
                <a:spcPts val="1000"/>
              </a:spcAft>
              <a:buClr>
                <a:schemeClr val="dk1"/>
              </a:buClr>
              <a:buFont typeface="Trebuchet MS"/>
              <a:buNone/>
              <a:defRPr sz="2000" b="0" i="0" u="none" strike="noStrike" cap="none">
                <a:solidFill>
                  <a:schemeClr val="dk2"/>
                </a:solidFill>
                <a:latin typeface="Trebuchet MS"/>
                <a:ea typeface="Trebuchet MS"/>
                <a:cs typeface="Trebuchet MS"/>
                <a:sym typeface="Trebuchet MS"/>
              </a:defRPr>
            </a:lvl2pPr>
            <a:lvl3pPr marL="1210016" marR="0" lvl="2" indent="-10583" algn="l" rtl="0">
              <a:lnSpc>
                <a:spcPct val="90000"/>
              </a:lnSpc>
              <a:spcBef>
                <a:spcPts val="1000"/>
              </a:spcBef>
              <a:spcAft>
                <a:spcPts val="1000"/>
              </a:spcAft>
              <a:buClr>
                <a:schemeClr val="dk1"/>
              </a:buClr>
              <a:buFont typeface="Trebuchet MS"/>
              <a:buNone/>
              <a:defRPr sz="1778" b="0" i="0" u="none" strike="noStrike" cap="none">
                <a:solidFill>
                  <a:schemeClr val="dk2"/>
                </a:solidFill>
                <a:latin typeface="Trebuchet MS"/>
                <a:ea typeface="Trebuchet MS"/>
                <a:cs typeface="Trebuchet MS"/>
                <a:sym typeface="Trebuchet MS"/>
              </a:defRPr>
            </a:lvl3pPr>
            <a:lvl4pPr marL="1972008" marR="0" lvl="3" indent="17639" algn="l" rtl="0">
              <a:lnSpc>
                <a:spcPct val="100000"/>
              </a:lnSpc>
              <a:spcBef>
                <a:spcPts val="444"/>
              </a:spcBef>
              <a:spcAft>
                <a:spcPts val="0"/>
              </a:spcAft>
              <a:buClr>
                <a:schemeClr val="dk2"/>
              </a:buClr>
              <a:buSzPct val="100000"/>
              <a:buFont typeface="Trebuchet MS"/>
              <a:buChar char="–"/>
              <a:defRPr sz="2222" b="0" i="0" u="none" strike="noStrike" cap="none">
                <a:solidFill>
                  <a:schemeClr val="dk2"/>
                </a:solidFill>
                <a:latin typeface="Trebuchet MS"/>
                <a:ea typeface="Trebuchet MS"/>
                <a:cs typeface="Trebuchet MS"/>
                <a:sym typeface="Trebuchet MS"/>
              </a:defRPr>
            </a:lvl4pPr>
            <a:lvl5pPr marL="2353004" marR="0" lvl="4" indent="17639" algn="l" rtl="0">
              <a:lnSpc>
                <a:spcPct val="100000"/>
              </a:lnSpc>
              <a:spcBef>
                <a:spcPts val="444"/>
              </a:spcBef>
              <a:spcAft>
                <a:spcPts val="0"/>
              </a:spcAft>
              <a:buClr>
                <a:schemeClr val="dk2"/>
              </a:buClr>
              <a:buSzPct val="100000"/>
              <a:buFont typeface="Trebuchet MS"/>
              <a:buChar char="»"/>
              <a:defRPr sz="2222" b="0" i="0" u="none" strike="noStrike" cap="none">
                <a:solidFill>
                  <a:schemeClr val="dk2"/>
                </a:solidFill>
                <a:latin typeface="Trebuchet MS"/>
                <a:ea typeface="Trebuchet MS"/>
                <a:cs typeface="Trebuchet MS"/>
                <a:sym typeface="Trebuchet MS"/>
              </a:defRPr>
            </a:lvl5pPr>
            <a:lvl6pPr marL="2860999" marR="0" lvl="5" indent="17639" algn="l" rtl="0">
              <a:lnSpc>
                <a:spcPct val="100000"/>
              </a:lnSpc>
              <a:spcBef>
                <a:spcPts val="444"/>
              </a:spcBef>
              <a:spcAft>
                <a:spcPts val="0"/>
              </a:spcAft>
              <a:buClr>
                <a:schemeClr val="dk2"/>
              </a:buClr>
              <a:buSzPct val="100000"/>
              <a:buFont typeface="Trebuchet MS"/>
              <a:buChar char="»"/>
              <a:defRPr sz="2222" b="0" i="0" u="none" strike="noStrike" cap="none">
                <a:solidFill>
                  <a:schemeClr val="dk2"/>
                </a:solidFill>
                <a:latin typeface="Trebuchet MS"/>
                <a:ea typeface="Trebuchet MS"/>
                <a:cs typeface="Trebuchet MS"/>
                <a:sym typeface="Trebuchet MS"/>
              </a:defRPr>
            </a:lvl6pPr>
            <a:lvl7pPr marL="3368994" marR="0" lvl="6" indent="17639" algn="l" rtl="0">
              <a:lnSpc>
                <a:spcPct val="100000"/>
              </a:lnSpc>
              <a:spcBef>
                <a:spcPts val="444"/>
              </a:spcBef>
              <a:spcAft>
                <a:spcPts val="0"/>
              </a:spcAft>
              <a:buClr>
                <a:schemeClr val="dk2"/>
              </a:buClr>
              <a:buSzPct val="100000"/>
              <a:buFont typeface="Trebuchet MS"/>
              <a:buChar char="»"/>
              <a:defRPr sz="2222" b="0" i="0" u="none" strike="noStrike" cap="none">
                <a:solidFill>
                  <a:schemeClr val="dk2"/>
                </a:solidFill>
                <a:latin typeface="Trebuchet MS"/>
                <a:ea typeface="Trebuchet MS"/>
                <a:cs typeface="Trebuchet MS"/>
                <a:sym typeface="Trebuchet MS"/>
              </a:defRPr>
            </a:lvl7pPr>
            <a:lvl8pPr marL="3876989" marR="0" lvl="7" indent="17639" algn="l" rtl="0">
              <a:lnSpc>
                <a:spcPct val="100000"/>
              </a:lnSpc>
              <a:spcBef>
                <a:spcPts val="444"/>
              </a:spcBef>
              <a:spcAft>
                <a:spcPts val="0"/>
              </a:spcAft>
              <a:buClr>
                <a:schemeClr val="dk2"/>
              </a:buClr>
              <a:buSzPct val="100000"/>
              <a:buFont typeface="Trebuchet MS"/>
              <a:buChar char="»"/>
              <a:defRPr sz="2222" b="0" i="0" u="none" strike="noStrike" cap="none">
                <a:solidFill>
                  <a:schemeClr val="dk2"/>
                </a:solidFill>
                <a:latin typeface="Trebuchet MS"/>
                <a:ea typeface="Trebuchet MS"/>
                <a:cs typeface="Trebuchet MS"/>
                <a:sym typeface="Trebuchet MS"/>
              </a:defRPr>
            </a:lvl8pPr>
            <a:lvl9pPr marL="4384984" marR="0" lvl="8" indent="17639" algn="l" rtl="0">
              <a:lnSpc>
                <a:spcPct val="100000"/>
              </a:lnSpc>
              <a:spcBef>
                <a:spcPts val="444"/>
              </a:spcBef>
              <a:spcAft>
                <a:spcPts val="0"/>
              </a:spcAft>
              <a:buClr>
                <a:schemeClr val="dk2"/>
              </a:buClr>
              <a:buSzPct val="100000"/>
              <a:buFont typeface="Trebuchet MS"/>
              <a:buChar char="»"/>
              <a:defRPr sz="2222" b="0" i="0" u="none" strike="noStrike" cap="none">
                <a:solidFill>
                  <a:schemeClr val="dk2"/>
                </a:solidFill>
                <a:latin typeface="Trebuchet MS"/>
                <a:ea typeface="Trebuchet MS"/>
                <a:cs typeface="Trebuchet MS"/>
                <a:sym typeface="Trebuchet MS"/>
              </a:defRPr>
            </a:lvl9pPr>
          </a:lstStyle>
          <a:p>
            <a:endParaRPr/>
          </a:p>
        </p:txBody>
      </p:sp>
      <p:sp>
        <p:nvSpPr>
          <p:cNvPr id="24" name="Shape 24"/>
          <p:cNvSpPr txBox="1">
            <a:spLocks noGrp="1"/>
          </p:cNvSpPr>
          <p:nvPr>
            <p:ph type="title"/>
          </p:nvPr>
        </p:nvSpPr>
        <p:spPr>
          <a:xfrm>
            <a:off x="535180" y="932540"/>
            <a:ext cx="9710378" cy="1092060"/>
          </a:xfrm>
          <a:prstGeom prst="rect">
            <a:avLst/>
          </a:prstGeom>
          <a:noFill/>
          <a:ln>
            <a:noFill/>
          </a:ln>
        </p:spPr>
        <p:txBody>
          <a:bodyPr lIns="91425" tIns="91425" rIns="91425" bIns="91425" anchor="b" anchorCtr="0"/>
          <a:lstStyle>
            <a:lvl1pPr marL="0" marR="0" lvl="0" indent="0" algn="l" rtl="0">
              <a:lnSpc>
                <a:spcPct val="90000"/>
              </a:lnSpc>
              <a:spcBef>
                <a:spcPts val="0"/>
              </a:spcBef>
              <a:spcAft>
                <a:spcPts val="0"/>
              </a:spcAft>
              <a:buClr>
                <a:schemeClr val="lt1"/>
              </a:buClr>
              <a:buFont typeface="Trebuchet MS"/>
              <a:buNone/>
              <a:defRPr sz="5111" b="1" i="0" u="none" strike="noStrike" cap="none">
                <a:solidFill>
                  <a:schemeClr val="lt1"/>
                </a:solidFill>
                <a:latin typeface="Trebuchet MS"/>
                <a:ea typeface="Trebuchet MS"/>
                <a:cs typeface="Trebuchet MS"/>
                <a:sym typeface="Trebuchet MS"/>
              </a:defRPr>
            </a:lvl1pPr>
            <a:lvl2pPr marL="0" marR="0" lvl="1" indent="0" algn="l" rtl="0">
              <a:spcBef>
                <a:spcPts val="0"/>
              </a:spcBef>
              <a:spcAft>
                <a:spcPts val="0"/>
              </a:spcAft>
              <a:buClr>
                <a:srgbClr val="73B900"/>
              </a:buClr>
              <a:buFont typeface="Arial"/>
              <a:buNone/>
              <a:defRPr sz="3556" b="1" i="0" u="none" strike="noStrike" cap="none">
                <a:solidFill>
                  <a:srgbClr val="73B900"/>
                </a:solidFill>
                <a:latin typeface="Arial"/>
                <a:ea typeface="Arial"/>
                <a:cs typeface="Arial"/>
                <a:sym typeface="Arial"/>
              </a:defRPr>
            </a:lvl2pPr>
            <a:lvl3pPr marL="0" marR="0" lvl="2" indent="0" algn="l" rtl="0">
              <a:spcBef>
                <a:spcPts val="0"/>
              </a:spcBef>
              <a:spcAft>
                <a:spcPts val="0"/>
              </a:spcAft>
              <a:buClr>
                <a:srgbClr val="73B900"/>
              </a:buClr>
              <a:buFont typeface="Arial"/>
              <a:buNone/>
              <a:defRPr sz="3556" b="1" i="0" u="none" strike="noStrike" cap="none">
                <a:solidFill>
                  <a:srgbClr val="73B900"/>
                </a:solidFill>
                <a:latin typeface="Arial"/>
                <a:ea typeface="Arial"/>
                <a:cs typeface="Arial"/>
                <a:sym typeface="Arial"/>
              </a:defRPr>
            </a:lvl3pPr>
            <a:lvl4pPr marL="0" marR="0" lvl="3" indent="0" algn="l" rtl="0">
              <a:spcBef>
                <a:spcPts val="0"/>
              </a:spcBef>
              <a:spcAft>
                <a:spcPts val="0"/>
              </a:spcAft>
              <a:buClr>
                <a:srgbClr val="73B900"/>
              </a:buClr>
              <a:buFont typeface="Arial"/>
              <a:buNone/>
              <a:defRPr sz="3556" b="1" i="0" u="none" strike="noStrike" cap="none">
                <a:solidFill>
                  <a:srgbClr val="73B900"/>
                </a:solidFill>
                <a:latin typeface="Arial"/>
                <a:ea typeface="Arial"/>
                <a:cs typeface="Arial"/>
                <a:sym typeface="Arial"/>
              </a:defRPr>
            </a:lvl4pPr>
            <a:lvl5pPr marL="0" marR="0" lvl="4" indent="0" algn="l" rtl="0">
              <a:spcBef>
                <a:spcPts val="0"/>
              </a:spcBef>
              <a:spcAft>
                <a:spcPts val="0"/>
              </a:spcAft>
              <a:buClr>
                <a:srgbClr val="73B900"/>
              </a:buClr>
              <a:buFont typeface="Arial"/>
              <a:buNone/>
              <a:defRPr sz="3556" b="1" i="0" u="none" strike="noStrike" cap="none">
                <a:solidFill>
                  <a:srgbClr val="73B900"/>
                </a:solidFill>
                <a:latin typeface="Arial"/>
                <a:ea typeface="Arial"/>
                <a:cs typeface="Arial"/>
                <a:sym typeface="Arial"/>
              </a:defRPr>
            </a:lvl5pPr>
            <a:lvl6pPr marL="507995" marR="0" lvl="5" indent="0" algn="l" rtl="0">
              <a:spcBef>
                <a:spcPts val="0"/>
              </a:spcBef>
              <a:spcAft>
                <a:spcPts val="0"/>
              </a:spcAft>
              <a:buClr>
                <a:srgbClr val="73B900"/>
              </a:buClr>
              <a:buFont typeface="Arial"/>
              <a:buNone/>
              <a:defRPr sz="3556" b="1" i="0" u="none" strike="noStrike" cap="none">
                <a:solidFill>
                  <a:srgbClr val="73B900"/>
                </a:solidFill>
                <a:latin typeface="Arial"/>
                <a:ea typeface="Arial"/>
                <a:cs typeface="Arial"/>
                <a:sym typeface="Arial"/>
              </a:defRPr>
            </a:lvl6pPr>
            <a:lvl7pPr marL="1015990" marR="0" lvl="6" indent="0" algn="l" rtl="0">
              <a:spcBef>
                <a:spcPts val="0"/>
              </a:spcBef>
              <a:spcAft>
                <a:spcPts val="0"/>
              </a:spcAft>
              <a:buClr>
                <a:srgbClr val="73B900"/>
              </a:buClr>
              <a:buFont typeface="Arial"/>
              <a:buNone/>
              <a:defRPr sz="3556" b="1" i="0" u="none" strike="noStrike" cap="none">
                <a:solidFill>
                  <a:srgbClr val="73B900"/>
                </a:solidFill>
                <a:latin typeface="Arial"/>
                <a:ea typeface="Arial"/>
                <a:cs typeface="Arial"/>
                <a:sym typeface="Arial"/>
              </a:defRPr>
            </a:lvl7pPr>
            <a:lvl8pPr marL="1523985" marR="0" lvl="7" indent="0" algn="l" rtl="0">
              <a:spcBef>
                <a:spcPts val="0"/>
              </a:spcBef>
              <a:spcAft>
                <a:spcPts val="0"/>
              </a:spcAft>
              <a:buClr>
                <a:srgbClr val="73B900"/>
              </a:buClr>
              <a:buFont typeface="Arial"/>
              <a:buNone/>
              <a:defRPr sz="3556" b="1" i="0" u="none" strike="noStrike" cap="none">
                <a:solidFill>
                  <a:srgbClr val="73B900"/>
                </a:solidFill>
                <a:latin typeface="Arial"/>
                <a:ea typeface="Arial"/>
                <a:cs typeface="Arial"/>
                <a:sym typeface="Arial"/>
              </a:defRPr>
            </a:lvl8pPr>
            <a:lvl9pPr marL="2031980" marR="0" lvl="8" indent="0" algn="l" rtl="0">
              <a:spcBef>
                <a:spcPts val="0"/>
              </a:spcBef>
              <a:spcAft>
                <a:spcPts val="0"/>
              </a:spcAft>
              <a:buClr>
                <a:srgbClr val="73B900"/>
              </a:buClr>
              <a:buFont typeface="Arial"/>
              <a:buNone/>
              <a:defRPr sz="3556" b="1" i="0" u="none" strike="noStrike" cap="none">
                <a:solidFill>
                  <a:srgbClr val="73B900"/>
                </a:solidFill>
                <a:latin typeface="Arial"/>
                <a:ea typeface="Arial"/>
                <a:cs typeface="Arial"/>
                <a:sym typeface="Arial"/>
              </a:defRPr>
            </a:lvl9pPr>
          </a:lstStyle>
          <a:p>
            <a:endParaRPr/>
          </a:p>
        </p:txBody>
      </p:sp>
      <p:pic>
        <p:nvPicPr>
          <p:cNvPr id="25" name="Shape 25"/>
          <p:cNvPicPr preferRelativeResize="0"/>
          <p:nvPr/>
        </p:nvPicPr>
        <p:blipFill rotWithShape="1">
          <a:blip r:embed="rId3">
            <a:alphaModFix/>
          </a:blip>
          <a:srcRect/>
          <a:stretch/>
        </p:blipFill>
        <p:spPr>
          <a:xfrm>
            <a:off x="449177" y="2808046"/>
            <a:ext cx="1807412" cy="389832"/>
          </a:xfrm>
          <a:prstGeom prst="rect">
            <a:avLst/>
          </a:prstGeom>
          <a:noFill/>
          <a:ln>
            <a:noFill/>
          </a:ln>
        </p:spPr>
      </p:pic>
    </p:spTree>
    <p:extLst>
      <p:ext uri="{BB962C8B-B14F-4D97-AF65-F5344CB8AC3E}">
        <p14:creationId xmlns:p14="http://schemas.microsoft.com/office/powerpoint/2010/main" val="3116378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1_Title Slide - Images">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l="930" t="10334" r="447" b="909"/>
          <a:stretch/>
        </p:blipFill>
        <p:spPr>
          <a:xfrm>
            <a:off x="0" y="0"/>
            <a:ext cx="12192000" cy="6858000"/>
          </a:xfrm>
          <a:prstGeom prst="rect">
            <a:avLst/>
          </a:prstGeom>
        </p:spPr>
      </p:pic>
      <p:sp>
        <p:nvSpPr>
          <p:cNvPr id="8" name="Rectangle 7"/>
          <p:cNvSpPr/>
          <p:nvPr userDrawn="1"/>
        </p:nvSpPr>
        <p:spPr>
          <a:xfrm>
            <a:off x="0" y="0"/>
            <a:ext cx="12192000" cy="6858000"/>
          </a:xfrm>
          <a:prstGeom prst="rect">
            <a:avLst/>
          </a:prstGeom>
          <a:gradFill>
            <a:gsLst>
              <a:gs pos="0">
                <a:schemeClr val="bg1">
                  <a:alpha val="58000"/>
                </a:schemeClr>
              </a:gs>
              <a:gs pos="58000">
                <a:schemeClr val="bg1">
                  <a:alpha val="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11" name="Rectangle 4"/>
          <p:cNvSpPr>
            <a:spLocks noGrp="1" noChangeArrowheads="1"/>
          </p:cNvSpPr>
          <p:nvPr userDrawn="1">
            <p:ph type="subTitle" idx="1"/>
          </p:nvPr>
        </p:nvSpPr>
        <p:spPr>
          <a:xfrm>
            <a:off x="578725" y="1985663"/>
            <a:ext cx="9667451" cy="379591"/>
          </a:xfrm>
        </p:spPr>
        <p:txBody>
          <a:bodyPr wrap="square" anchor="t">
            <a:spAutoFit/>
          </a:bodyPr>
          <a:lstStyle>
            <a:lvl1pPr marL="0" indent="0" algn="l">
              <a:lnSpc>
                <a:spcPct val="90000"/>
              </a:lnSpc>
              <a:spcBef>
                <a:spcPts val="667"/>
              </a:spcBef>
              <a:spcAft>
                <a:spcPts val="333"/>
              </a:spcAft>
              <a:buFontTx/>
              <a:buNone/>
              <a:defRPr sz="2000" b="0">
                <a:solidFill>
                  <a:schemeClr val="tx1"/>
                </a:solidFill>
                <a:latin typeface="Trebuchet MS" pitchFamily="34" charset="0"/>
              </a:defRPr>
            </a:lvl1pPr>
          </a:lstStyle>
          <a:p>
            <a:r>
              <a:rPr lang="en-US" dirty="0"/>
              <a:t>Click to edit Master subtitle style</a:t>
            </a:r>
          </a:p>
        </p:txBody>
      </p:sp>
      <p:sp>
        <p:nvSpPr>
          <p:cNvPr id="305" name="Title 304"/>
          <p:cNvSpPr>
            <a:spLocks noGrp="1"/>
          </p:cNvSpPr>
          <p:nvPr userDrawn="1">
            <p:ph type="title" hasCustomPrompt="1"/>
          </p:nvPr>
        </p:nvSpPr>
        <p:spPr>
          <a:xfrm>
            <a:off x="535180" y="932543"/>
            <a:ext cx="9710378" cy="1092061"/>
          </a:xfrm>
        </p:spPr>
        <p:txBody>
          <a:bodyPr anchor="b">
            <a:noAutofit/>
          </a:bodyPr>
          <a:lstStyle>
            <a:lvl1pPr algn="l">
              <a:lnSpc>
                <a:spcPct val="90000"/>
              </a:lnSpc>
              <a:spcBef>
                <a:spcPts val="0"/>
              </a:spcBef>
              <a:defRPr sz="5111" b="1" cap="all" baseline="0">
                <a:solidFill>
                  <a:schemeClr val="tx1"/>
                </a:solidFill>
                <a:latin typeface="Trebuchet MS" panose="020B0603020202020204" pitchFamily="34" charset="0"/>
              </a:defRPr>
            </a:lvl1pPr>
          </a:lstStyle>
          <a:p>
            <a:r>
              <a:rPr lang="en-US" dirty="0"/>
              <a:t>CLICK TO EDIT MASTER TITLE STYLE</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9180" y="2808047"/>
            <a:ext cx="1807412" cy="389833"/>
          </a:xfrm>
          <a:prstGeom prst="rect">
            <a:avLst/>
          </a:prstGeom>
        </p:spPr>
      </p:pic>
    </p:spTree>
    <p:extLst>
      <p:ext uri="{BB962C8B-B14F-4D97-AF65-F5344CB8AC3E}">
        <p14:creationId xmlns:p14="http://schemas.microsoft.com/office/powerpoint/2010/main" val="896708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1EAB4C-9FB1-4DC6-BEEF-5124BF33BA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4A2614-B373-4E5F-8ECB-A1F167BA64B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42CC12-267A-466D-9595-9E39E091BAA3}"/>
              </a:ext>
            </a:extLst>
          </p:cNvPr>
          <p:cNvSpPr>
            <a:spLocks noGrp="1"/>
          </p:cNvSpPr>
          <p:nvPr>
            <p:ph type="dt" sz="half" idx="10"/>
          </p:nvPr>
        </p:nvSpPr>
        <p:spPr/>
        <p:txBody>
          <a:bodyPr/>
          <a:lstStyle/>
          <a:p>
            <a:fld id="{505E11F3-FB2B-4B1B-8FEE-B42B07ABB8AE}" type="datetimeFigureOut">
              <a:rPr lang="en-US" smtClean="0"/>
              <a:t>5/8/2019</a:t>
            </a:fld>
            <a:endParaRPr lang="en-US"/>
          </a:p>
        </p:txBody>
      </p:sp>
      <p:sp>
        <p:nvSpPr>
          <p:cNvPr id="5" name="Footer Placeholder 4">
            <a:extLst>
              <a:ext uri="{FF2B5EF4-FFF2-40B4-BE49-F238E27FC236}">
                <a16:creationId xmlns:a16="http://schemas.microsoft.com/office/drawing/2014/main" id="{88A18074-9BD3-4079-AC42-304E4164A6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E91232-7C75-4F5B-8CFD-9619022FD926}"/>
              </a:ext>
            </a:extLst>
          </p:cNvPr>
          <p:cNvSpPr>
            <a:spLocks noGrp="1"/>
          </p:cNvSpPr>
          <p:nvPr>
            <p:ph type="sldNum" sz="quarter" idx="12"/>
          </p:nvPr>
        </p:nvSpPr>
        <p:spPr/>
        <p:txBody>
          <a:bodyPr/>
          <a:lstStyle/>
          <a:p>
            <a:fld id="{2CD1C752-3004-4B91-8505-319258121D4E}" type="slidenum">
              <a:rPr lang="en-US" smtClean="0"/>
              <a:t>‹#›</a:t>
            </a:fld>
            <a:endParaRPr lang="en-US"/>
          </a:p>
        </p:txBody>
      </p:sp>
    </p:spTree>
    <p:extLst>
      <p:ext uri="{BB962C8B-B14F-4D97-AF65-F5344CB8AC3E}">
        <p14:creationId xmlns:p14="http://schemas.microsoft.com/office/powerpoint/2010/main" val="3747517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C0DE3-82ED-4D28-9FD4-34896B9DCE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0853899-ADB6-4B88-A2B3-1D721436D46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39C0EA1-4C62-494F-BE33-9EE051177034}"/>
              </a:ext>
            </a:extLst>
          </p:cNvPr>
          <p:cNvSpPr>
            <a:spLocks noGrp="1"/>
          </p:cNvSpPr>
          <p:nvPr>
            <p:ph type="dt" sz="half" idx="10"/>
          </p:nvPr>
        </p:nvSpPr>
        <p:spPr/>
        <p:txBody>
          <a:bodyPr/>
          <a:lstStyle/>
          <a:p>
            <a:fld id="{505E11F3-FB2B-4B1B-8FEE-B42B07ABB8AE}" type="datetimeFigureOut">
              <a:rPr lang="en-US" smtClean="0"/>
              <a:t>5/8/2019</a:t>
            </a:fld>
            <a:endParaRPr lang="en-US"/>
          </a:p>
        </p:txBody>
      </p:sp>
      <p:sp>
        <p:nvSpPr>
          <p:cNvPr id="5" name="Footer Placeholder 4">
            <a:extLst>
              <a:ext uri="{FF2B5EF4-FFF2-40B4-BE49-F238E27FC236}">
                <a16:creationId xmlns:a16="http://schemas.microsoft.com/office/drawing/2014/main" id="{B13BE16E-3420-46F0-B0BF-5E7557A529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57B14E-9EE0-40A3-B6EF-C489A595725F}"/>
              </a:ext>
            </a:extLst>
          </p:cNvPr>
          <p:cNvSpPr>
            <a:spLocks noGrp="1"/>
          </p:cNvSpPr>
          <p:nvPr>
            <p:ph type="sldNum" sz="quarter" idx="12"/>
          </p:nvPr>
        </p:nvSpPr>
        <p:spPr/>
        <p:txBody>
          <a:bodyPr/>
          <a:lstStyle/>
          <a:p>
            <a:fld id="{2CD1C752-3004-4B91-8505-319258121D4E}" type="slidenum">
              <a:rPr lang="en-US" smtClean="0"/>
              <a:t>‹#›</a:t>
            </a:fld>
            <a:endParaRPr lang="en-US"/>
          </a:p>
        </p:txBody>
      </p:sp>
    </p:spTree>
    <p:extLst>
      <p:ext uri="{BB962C8B-B14F-4D97-AF65-F5344CB8AC3E}">
        <p14:creationId xmlns:p14="http://schemas.microsoft.com/office/powerpoint/2010/main" val="1449682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A830D-9056-40F7-BB1F-FE324EEC110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F7CF035-C82C-457E-9563-53B1481F1AE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8C6736B-E485-4EB4-A8E7-0BD1C280C6A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EA9C54C-C23B-499E-8A04-E52D866CFDB5}"/>
              </a:ext>
            </a:extLst>
          </p:cNvPr>
          <p:cNvSpPr>
            <a:spLocks noGrp="1"/>
          </p:cNvSpPr>
          <p:nvPr>
            <p:ph type="dt" sz="half" idx="10"/>
          </p:nvPr>
        </p:nvSpPr>
        <p:spPr/>
        <p:txBody>
          <a:bodyPr/>
          <a:lstStyle/>
          <a:p>
            <a:fld id="{505E11F3-FB2B-4B1B-8FEE-B42B07ABB8AE}" type="datetimeFigureOut">
              <a:rPr lang="en-US" smtClean="0"/>
              <a:t>5/8/2019</a:t>
            </a:fld>
            <a:endParaRPr lang="en-US"/>
          </a:p>
        </p:txBody>
      </p:sp>
      <p:sp>
        <p:nvSpPr>
          <p:cNvPr id="6" name="Footer Placeholder 5">
            <a:extLst>
              <a:ext uri="{FF2B5EF4-FFF2-40B4-BE49-F238E27FC236}">
                <a16:creationId xmlns:a16="http://schemas.microsoft.com/office/drawing/2014/main" id="{20CD6512-8809-46F8-970D-70E2D28AC1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E3454A-E401-4FDB-9522-63783BF38451}"/>
              </a:ext>
            </a:extLst>
          </p:cNvPr>
          <p:cNvSpPr>
            <a:spLocks noGrp="1"/>
          </p:cNvSpPr>
          <p:nvPr>
            <p:ph type="sldNum" sz="quarter" idx="12"/>
          </p:nvPr>
        </p:nvSpPr>
        <p:spPr/>
        <p:txBody>
          <a:bodyPr/>
          <a:lstStyle/>
          <a:p>
            <a:fld id="{2CD1C752-3004-4B91-8505-319258121D4E}" type="slidenum">
              <a:rPr lang="en-US" smtClean="0"/>
              <a:t>‹#›</a:t>
            </a:fld>
            <a:endParaRPr lang="en-US"/>
          </a:p>
        </p:txBody>
      </p:sp>
    </p:spTree>
    <p:extLst>
      <p:ext uri="{BB962C8B-B14F-4D97-AF65-F5344CB8AC3E}">
        <p14:creationId xmlns:p14="http://schemas.microsoft.com/office/powerpoint/2010/main" val="1584679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FBF04-3CD3-4DFE-BE57-6E6F8DB4100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A03803B-DADB-4527-B04F-D987C562B9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731E586-BA30-409C-AC78-1F557D21402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6633662-F4D0-4AC6-8A90-B398C428F4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493CA06-0589-416B-B1E2-096DE131451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56283ED-EAFF-455A-AE22-5248681AA0B9}"/>
              </a:ext>
            </a:extLst>
          </p:cNvPr>
          <p:cNvSpPr>
            <a:spLocks noGrp="1"/>
          </p:cNvSpPr>
          <p:nvPr>
            <p:ph type="dt" sz="half" idx="10"/>
          </p:nvPr>
        </p:nvSpPr>
        <p:spPr/>
        <p:txBody>
          <a:bodyPr/>
          <a:lstStyle/>
          <a:p>
            <a:fld id="{505E11F3-FB2B-4B1B-8FEE-B42B07ABB8AE}" type="datetimeFigureOut">
              <a:rPr lang="en-US" smtClean="0"/>
              <a:t>5/8/2019</a:t>
            </a:fld>
            <a:endParaRPr lang="en-US"/>
          </a:p>
        </p:txBody>
      </p:sp>
      <p:sp>
        <p:nvSpPr>
          <p:cNvPr id="8" name="Footer Placeholder 7">
            <a:extLst>
              <a:ext uri="{FF2B5EF4-FFF2-40B4-BE49-F238E27FC236}">
                <a16:creationId xmlns:a16="http://schemas.microsoft.com/office/drawing/2014/main" id="{7552FDB9-C1DD-4C15-A833-A1CD210ADE8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3BEAB34-0EFD-4821-A737-8998662A8139}"/>
              </a:ext>
            </a:extLst>
          </p:cNvPr>
          <p:cNvSpPr>
            <a:spLocks noGrp="1"/>
          </p:cNvSpPr>
          <p:nvPr>
            <p:ph type="sldNum" sz="quarter" idx="12"/>
          </p:nvPr>
        </p:nvSpPr>
        <p:spPr/>
        <p:txBody>
          <a:bodyPr/>
          <a:lstStyle/>
          <a:p>
            <a:fld id="{2CD1C752-3004-4B91-8505-319258121D4E}" type="slidenum">
              <a:rPr lang="en-US" smtClean="0"/>
              <a:t>‹#›</a:t>
            </a:fld>
            <a:endParaRPr lang="en-US"/>
          </a:p>
        </p:txBody>
      </p:sp>
    </p:spTree>
    <p:extLst>
      <p:ext uri="{BB962C8B-B14F-4D97-AF65-F5344CB8AC3E}">
        <p14:creationId xmlns:p14="http://schemas.microsoft.com/office/powerpoint/2010/main" val="2779381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16A46-4899-4911-B12B-3EFDD8DA8A3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5F17CB-7789-4441-998C-E06DC31436A2}"/>
              </a:ext>
            </a:extLst>
          </p:cNvPr>
          <p:cNvSpPr>
            <a:spLocks noGrp="1"/>
          </p:cNvSpPr>
          <p:nvPr>
            <p:ph type="dt" sz="half" idx="10"/>
          </p:nvPr>
        </p:nvSpPr>
        <p:spPr/>
        <p:txBody>
          <a:bodyPr/>
          <a:lstStyle/>
          <a:p>
            <a:fld id="{505E11F3-FB2B-4B1B-8FEE-B42B07ABB8AE}" type="datetimeFigureOut">
              <a:rPr lang="en-US" smtClean="0"/>
              <a:t>5/8/2019</a:t>
            </a:fld>
            <a:endParaRPr lang="en-US"/>
          </a:p>
        </p:txBody>
      </p:sp>
      <p:sp>
        <p:nvSpPr>
          <p:cNvPr id="4" name="Footer Placeholder 3">
            <a:extLst>
              <a:ext uri="{FF2B5EF4-FFF2-40B4-BE49-F238E27FC236}">
                <a16:creationId xmlns:a16="http://schemas.microsoft.com/office/drawing/2014/main" id="{E13F89C1-93F2-476C-9265-1782A20FA0F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558D599-E1F3-4D8A-848D-038492078FC9}"/>
              </a:ext>
            </a:extLst>
          </p:cNvPr>
          <p:cNvSpPr>
            <a:spLocks noGrp="1"/>
          </p:cNvSpPr>
          <p:nvPr>
            <p:ph type="sldNum" sz="quarter" idx="12"/>
          </p:nvPr>
        </p:nvSpPr>
        <p:spPr/>
        <p:txBody>
          <a:bodyPr/>
          <a:lstStyle/>
          <a:p>
            <a:fld id="{2CD1C752-3004-4B91-8505-319258121D4E}" type="slidenum">
              <a:rPr lang="en-US" smtClean="0"/>
              <a:t>‹#›</a:t>
            </a:fld>
            <a:endParaRPr lang="en-US"/>
          </a:p>
        </p:txBody>
      </p:sp>
    </p:spTree>
    <p:extLst>
      <p:ext uri="{BB962C8B-B14F-4D97-AF65-F5344CB8AC3E}">
        <p14:creationId xmlns:p14="http://schemas.microsoft.com/office/powerpoint/2010/main" val="3657925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14AEBD-90EB-4E26-BCAA-A35862F806EA}"/>
              </a:ext>
            </a:extLst>
          </p:cNvPr>
          <p:cNvSpPr>
            <a:spLocks noGrp="1"/>
          </p:cNvSpPr>
          <p:nvPr>
            <p:ph type="dt" sz="half" idx="10"/>
          </p:nvPr>
        </p:nvSpPr>
        <p:spPr/>
        <p:txBody>
          <a:bodyPr/>
          <a:lstStyle/>
          <a:p>
            <a:fld id="{505E11F3-FB2B-4B1B-8FEE-B42B07ABB8AE}" type="datetimeFigureOut">
              <a:rPr lang="en-US" smtClean="0"/>
              <a:t>5/8/2019</a:t>
            </a:fld>
            <a:endParaRPr lang="en-US"/>
          </a:p>
        </p:txBody>
      </p:sp>
      <p:sp>
        <p:nvSpPr>
          <p:cNvPr id="3" name="Footer Placeholder 2">
            <a:extLst>
              <a:ext uri="{FF2B5EF4-FFF2-40B4-BE49-F238E27FC236}">
                <a16:creationId xmlns:a16="http://schemas.microsoft.com/office/drawing/2014/main" id="{89F5CE21-7592-4F5F-992F-8F846CC276A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B97ED2-6562-4203-B656-2F12B92277D8}"/>
              </a:ext>
            </a:extLst>
          </p:cNvPr>
          <p:cNvSpPr>
            <a:spLocks noGrp="1"/>
          </p:cNvSpPr>
          <p:nvPr>
            <p:ph type="sldNum" sz="quarter" idx="12"/>
          </p:nvPr>
        </p:nvSpPr>
        <p:spPr/>
        <p:txBody>
          <a:bodyPr/>
          <a:lstStyle/>
          <a:p>
            <a:fld id="{2CD1C752-3004-4B91-8505-319258121D4E}" type="slidenum">
              <a:rPr lang="en-US" smtClean="0"/>
              <a:t>‹#›</a:t>
            </a:fld>
            <a:endParaRPr lang="en-US"/>
          </a:p>
        </p:txBody>
      </p:sp>
    </p:spTree>
    <p:extLst>
      <p:ext uri="{BB962C8B-B14F-4D97-AF65-F5344CB8AC3E}">
        <p14:creationId xmlns:p14="http://schemas.microsoft.com/office/powerpoint/2010/main" val="1484376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70FBF-1C05-429D-B4BA-2BAE8CFEE5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9E2ED3A-46D0-445E-A63C-4EC7456523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B67379C-DA6A-4E99-B7B9-4B15B2AF5F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5BFFCC8-6E2F-4318-BA29-FBA1EA27C66F}"/>
              </a:ext>
            </a:extLst>
          </p:cNvPr>
          <p:cNvSpPr>
            <a:spLocks noGrp="1"/>
          </p:cNvSpPr>
          <p:nvPr>
            <p:ph type="dt" sz="half" idx="10"/>
          </p:nvPr>
        </p:nvSpPr>
        <p:spPr/>
        <p:txBody>
          <a:bodyPr/>
          <a:lstStyle/>
          <a:p>
            <a:fld id="{505E11F3-FB2B-4B1B-8FEE-B42B07ABB8AE}" type="datetimeFigureOut">
              <a:rPr lang="en-US" smtClean="0"/>
              <a:t>5/8/2019</a:t>
            </a:fld>
            <a:endParaRPr lang="en-US"/>
          </a:p>
        </p:txBody>
      </p:sp>
      <p:sp>
        <p:nvSpPr>
          <p:cNvPr id="6" name="Footer Placeholder 5">
            <a:extLst>
              <a:ext uri="{FF2B5EF4-FFF2-40B4-BE49-F238E27FC236}">
                <a16:creationId xmlns:a16="http://schemas.microsoft.com/office/drawing/2014/main" id="{C6A8CEAB-73DD-407E-8638-6A514D049E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40EA2D-988D-48BD-8884-C7AAFA0D3055}"/>
              </a:ext>
            </a:extLst>
          </p:cNvPr>
          <p:cNvSpPr>
            <a:spLocks noGrp="1"/>
          </p:cNvSpPr>
          <p:nvPr>
            <p:ph type="sldNum" sz="quarter" idx="12"/>
          </p:nvPr>
        </p:nvSpPr>
        <p:spPr/>
        <p:txBody>
          <a:bodyPr/>
          <a:lstStyle/>
          <a:p>
            <a:fld id="{2CD1C752-3004-4B91-8505-319258121D4E}" type="slidenum">
              <a:rPr lang="en-US" smtClean="0"/>
              <a:t>‹#›</a:t>
            </a:fld>
            <a:endParaRPr lang="en-US"/>
          </a:p>
        </p:txBody>
      </p:sp>
    </p:spTree>
    <p:extLst>
      <p:ext uri="{BB962C8B-B14F-4D97-AF65-F5344CB8AC3E}">
        <p14:creationId xmlns:p14="http://schemas.microsoft.com/office/powerpoint/2010/main" val="217894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6A10B-68C5-4F87-98FB-D4FB393E91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5B48A49-9B3E-4D74-98AC-785C57EFD7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0F79D16-B7CD-41D8-BDA0-CB6064879A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74A5E4A-39CC-4110-AB15-0572312DA97A}"/>
              </a:ext>
            </a:extLst>
          </p:cNvPr>
          <p:cNvSpPr>
            <a:spLocks noGrp="1"/>
          </p:cNvSpPr>
          <p:nvPr>
            <p:ph type="dt" sz="half" idx="10"/>
          </p:nvPr>
        </p:nvSpPr>
        <p:spPr/>
        <p:txBody>
          <a:bodyPr/>
          <a:lstStyle/>
          <a:p>
            <a:fld id="{505E11F3-FB2B-4B1B-8FEE-B42B07ABB8AE}" type="datetimeFigureOut">
              <a:rPr lang="en-US" smtClean="0"/>
              <a:t>5/8/2019</a:t>
            </a:fld>
            <a:endParaRPr lang="en-US"/>
          </a:p>
        </p:txBody>
      </p:sp>
      <p:sp>
        <p:nvSpPr>
          <p:cNvPr id="6" name="Footer Placeholder 5">
            <a:extLst>
              <a:ext uri="{FF2B5EF4-FFF2-40B4-BE49-F238E27FC236}">
                <a16:creationId xmlns:a16="http://schemas.microsoft.com/office/drawing/2014/main" id="{97406227-04AA-426E-B20D-006089BFFD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03B2B7-E82A-4E74-9715-DDA5B9738998}"/>
              </a:ext>
            </a:extLst>
          </p:cNvPr>
          <p:cNvSpPr>
            <a:spLocks noGrp="1"/>
          </p:cNvSpPr>
          <p:nvPr>
            <p:ph type="sldNum" sz="quarter" idx="12"/>
          </p:nvPr>
        </p:nvSpPr>
        <p:spPr/>
        <p:txBody>
          <a:bodyPr/>
          <a:lstStyle/>
          <a:p>
            <a:fld id="{2CD1C752-3004-4B91-8505-319258121D4E}" type="slidenum">
              <a:rPr lang="en-US" smtClean="0"/>
              <a:t>‹#›</a:t>
            </a:fld>
            <a:endParaRPr lang="en-US"/>
          </a:p>
        </p:txBody>
      </p:sp>
    </p:spTree>
    <p:extLst>
      <p:ext uri="{BB962C8B-B14F-4D97-AF65-F5344CB8AC3E}">
        <p14:creationId xmlns:p14="http://schemas.microsoft.com/office/powerpoint/2010/main" val="1636406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E73393-8166-4394-B270-54FA98DD79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42F3968-49BD-44D8-9EE3-A6E2039DDC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FFA7A2-20FB-4B08-810C-B374C8DFFB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E11F3-FB2B-4B1B-8FEE-B42B07ABB8AE}" type="datetimeFigureOut">
              <a:rPr lang="en-US" smtClean="0"/>
              <a:t>5/8/2019</a:t>
            </a:fld>
            <a:endParaRPr lang="en-US"/>
          </a:p>
        </p:txBody>
      </p:sp>
      <p:sp>
        <p:nvSpPr>
          <p:cNvPr id="5" name="Footer Placeholder 4">
            <a:extLst>
              <a:ext uri="{FF2B5EF4-FFF2-40B4-BE49-F238E27FC236}">
                <a16:creationId xmlns:a16="http://schemas.microsoft.com/office/drawing/2014/main" id="{8F49C6F5-CF05-4C03-A139-337B9938D6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A4A6879-5A53-42CB-9D0C-FA229A246F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D1C752-3004-4B91-8505-319258121D4E}" type="slidenum">
              <a:rPr lang="en-US" smtClean="0"/>
              <a:t>‹#›</a:t>
            </a:fld>
            <a:endParaRPr lang="en-US"/>
          </a:p>
        </p:txBody>
      </p:sp>
    </p:spTree>
    <p:extLst>
      <p:ext uri="{BB962C8B-B14F-4D97-AF65-F5344CB8AC3E}">
        <p14:creationId xmlns:p14="http://schemas.microsoft.com/office/powerpoint/2010/main" val="24819406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8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emf"/></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7.xml"/><Relationship Id="rId4" Type="http://schemas.openxmlformats.org/officeDocument/2006/relationships/image" Target="../media/image9.emf"/></Relationships>
</file>

<file path=ppt/slides/_rels/slide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149087" y="782632"/>
            <a:ext cx="11545073" cy="1280789"/>
          </a:xfrm>
          <a:prstGeom prst="rect">
            <a:avLst/>
          </a:prstGeom>
          <a:noFill/>
          <a:ln>
            <a:noFill/>
          </a:ln>
        </p:spPr>
        <p:txBody>
          <a:bodyPr vert="horz" lIns="101583" tIns="50778" rIns="101583" bIns="50778" rtlCol="0" anchor="b" anchorCtr="0">
            <a:noAutofit/>
          </a:bodyPr>
          <a:lstStyle/>
          <a:p>
            <a:pPr>
              <a:buSzPct val="25000"/>
            </a:pPr>
            <a:r>
              <a:rPr lang="en-US" sz="4400" b="0" dirty="0"/>
              <a:t>A Novel Hardware and Software Architecture Sequencing &amp; Validation Platform</a:t>
            </a:r>
            <a:br>
              <a:rPr lang="en-US" sz="4000" b="0" dirty="0"/>
            </a:br>
            <a:endParaRPr lang="en-US" sz="4000" b="0" dirty="0"/>
          </a:p>
        </p:txBody>
      </p:sp>
      <p:sp>
        <p:nvSpPr>
          <p:cNvPr id="89" name="Shape 89"/>
          <p:cNvSpPr txBox="1"/>
          <p:nvPr/>
        </p:nvSpPr>
        <p:spPr>
          <a:xfrm>
            <a:off x="260847" y="4485414"/>
            <a:ext cx="8381666" cy="618332"/>
          </a:xfrm>
          <a:prstGeom prst="rect">
            <a:avLst/>
          </a:prstGeom>
          <a:noFill/>
          <a:ln>
            <a:noFill/>
          </a:ln>
        </p:spPr>
        <p:txBody>
          <a:bodyPr lIns="101583" tIns="101583" rIns="101583" bIns="101583" anchor="ctr" anchorCtr="0">
            <a:noAutofit/>
          </a:bodyPr>
          <a:lstStyle/>
          <a:p>
            <a:pPr>
              <a:lnSpc>
                <a:spcPct val="108000"/>
              </a:lnSpc>
              <a:buClr>
                <a:srgbClr val="FFFFFF"/>
              </a:buClr>
              <a:buSzPct val="25000"/>
            </a:pPr>
            <a:r>
              <a:rPr lang="en-US" sz="2000" dirty="0">
                <a:solidFill>
                  <a:srgbClr val="FFFFFF"/>
                </a:solidFill>
                <a:latin typeface="Trebuchet MS"/>
                <a:ea typeface="Trebuchet MS"/>
                <a:cs typeface="Trebuchet MS"/>
                <a:sym typeface="Trebuchet MS"/>
              </a:rPr>
              <a:t>Authors:</a:t>
            </a:r>
          </a:p>
          <a:p>
            <a:pPr>
              <a:lnSpc>
                <a:spcPct val="108000"/>
              </a:lnSpc>
              <a:buClr>
                <a:srgbClr val="FFFFFF"/>
              </a:buClr>
              <a:buSzPct val="25000"/>
            </a:pPr>
            <a:r>
              <a:rPr lang="en-US" sz="2000" dirty="0">
                <a:solidFill>
                  <a:srgbClr val="FFFFFF"/>
                </a:solidFill>
                <a:latin typeface="Trebuchet MS"/>
                <a:ea typeface="Trebuchet MS"/>
                <a:cs typeface="Trebuchet MS"/>
                <a:sym typeface="Trebuchet MS"/>
              </a:rPr>
              <a:t>Lashminarayan Venkatesan</a:t>
            </a:r>
          </a:p>
          <a:p>
            <a:pPr>
              <a:lnSpc>
                <a:spcPct val="108000"/>
              </a:lnSpc>
              <a:buClr>
                <a:srgbClr val="FFFFFF"/>
              </a:buClr>
              <a:buSzPct val="25000"/>
            </a:pPr>
            <a:r>
              <a:rPr lang="en-US" sz="2000" dirty="0">
                <a:solidFill>
                  <a:srgbClr val="FFFFFF"/>
                </a:solidFill>
                <a:latin typeface="Trebuchet MS"/>
                <a:ea typeface="Trebuchet MS"/>
                <a:cs typeface="Trebuchet MS"/>
                <a:sym typeface="Trebuchet MS"/>
              </a:rPr>
              <a:t>Raghav Tenneti</a:t>
            </a:r>
          </a:p>
          <a:p>
            <a:pPr>
              <a:lnSpc>
                <a:spcPct val="108000"/>
              </a:lnSpc>
              <a:buClr>
                <a:srgbClr val="FFFFFF"/>
              </a:buClr>
              <a:buSzPct val="25000"/>
            </a:pPr>
            <a:r>
              <a:rPr lang="en-US" sz="2000" dirty="0">
                <a:solidFill>
                  <a:srgbClr val="FFFFFF"/>
                </a:solidFill>
                <a:latin typeface="Trebuchet MS"/>
                <a:ea typeface="Trebuchet MS"/>
                <a:cs typeface="Trebuchet MS"/>
                <a:sym typeface="Trebuchet MS"/>
              </a:rPr>
              <a:t>Preetika Tandon</a:t>
            </a:r>
          </a:p>
          <a:p>
            <a:pPr>
              <a:lnSpc>
                <a:spcPct val="108000"/>
              </a:lnSpc>
              <a:buClr>
                <a:srgbClr val="FFFFFF"/>
              </a:buClr>
              <a:buSzPct val="25000"/>
            </a:pPr>
            <a:r>
              <a:rPr lang="en-US" sz="2000" dirty="0">
                <a:solidFill>
                  <a:srgbClr val="FFFFFF"/>
                </a:solidFill>
                <a:latin typeface="Trebuchet MS"/>
                <a:ea typeface="Trebuchet MS"/>
                <a:cs typeface="Trebuchet MS"/>
                <a:sym typeface="Trebuchet MS"/>
              </a:rPr>
              <a:t>Vishal Shah</a:t>
            </a:r>
          </a:p>
          <a:p>
            <a:pPr>
              <a:lnSpc>
                <a:spcPct val="108000"/>
              </a:lnSpc>
              <a:buClr>
                <a:srgbClr val="FFFFFF"/>
              </a:buClr>
              <a:buSzPct val="25000"/>
            </a:pPr>
            <a:r>
              <a:rPr lang="en-US" sz="2000" dirty="0">
                <a:solidFill>
                  <a:srgbClr val="FFFFFF"/>
                </a:solidFill>
                <a:latin typeface="Trebuchet MS"/>
                <a:ea typeface="Trebuchet MS"/>
                <a:cs typeface="Trebuchet MS"/>
                <a:sym typeface="Trebuchet MS"/>
              </a:rPr>
              <a:t>Edward Riegelsberger</a:t>
            </a:r>
          </a:p>
          <a:p>
            <a:pPr>
              <a:lnSpc>
                <a:spcPct val="115000"/>
              </a:lnSpc>
              <a:buClr>
                <a:srgbClr val="000000"/>
              </a:buClr>
            </a:pPr>
            <a:endParaRPr sz="1667" dirty="0">
              <a:solidFill>
                <a:srgbClr val="FFFFFF"/>
              </a:solidFill>
              <a:latin typeface="Trebuchet MS"/>
              <a:ea typeface="Trebuchet MS"/>
              <a:cs typeface="Trebuchet MS"/>
              <a:sym typeface="Trebuchet MS"/>
            </a:endParaRPr>
          </a:p>
        </p:txBody>
      </p:sp>
    </p:spTree>
    <p:extLst>
      <p:ext uri="{BB962C8B-B14F-4D97-AF65-F5344CB8AC3E}">
        <p14:creationId xmlns:p14="http://schemas.microsoft.com/office/powerpoint/2010/main" val="1856914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95CEE5F-E045-45FD-A259-D304B694C0A1}"/>
              </a:ext>
            </a:extLst>
          </p:cNvPr>
          <p:cNvSpPr/>
          <p:nvPr/>
        </p:nvSpPr>
        <p:spPr>
          <a:xfrm>
            <a:off x="3058160" y="84206"/>
            <a:ext cx="5527040" cy="646331"/>
          </a:xfrm>
          <a:prstGeom prst="rect">
            <a:avLst/>
          </a:prstGeom>
        </p:spPr>
        <p:txBody>
          <a:bodyPr wrap="square">
            <a:spAutoFit/>
          </a:bodyPr>
          <a:lstStyle/>
          <a:p>
            <a:pPr algn="ctr"/>
            <a:r>
              <a:rPr lang="en-US" sz="3600" b="1" dirty="0">
                <a:solidFill>
                  <a:srgbClr val="000000"/>
                </a:solidFill>
                <a:latin typeface="Arial" panose="020B0604020202020204" pitchFamily="34" charset="0"/>
              </a:rPr>
              <a:t>Motivation</a:t>
            </a:r>
            <a:endParaRPr lang="en-US" sz="3600" b="1" dirty="0"/>
          </a:p>
        </p:txBody>
      </p:sp>
      <p:sp>
        <p:nvSpPr>
          <p:cNvPr id="3" name="Rectangle 2">
            <a:extLst>
              <a:ext uri="{FF2B5EF4-FFF2-40B4-BE49-F238E27FC236}">
                <a16:creationId xmlns:a16="http://schemas.microsoft.com/office/drawing/2014/main" id="{0B72F37D-1235-4AD3-A4AB-74B2D42390FB}"/>
              </a:ext>
            </a:extLst>
          </p:cNvPr>
          <p:cNvSpPr/>
          <p:nvPr/>
        </p:nvSpPr>
        <p:spPr>
          <a:xfrm>
            <a:off x="180975" y="704566"/>
            <a:ext cx="11830050" cy="2708434"/>
          </a:xfrm>
          <a:prstGeom prst="rect">
            <a:avLst/>
          </a:prstGeom>
        </p:spPr>
        <p:txBody>
          <a:bodyPr wrap="square">
            <a:spAutoFit/>
          </a:bodyPr>
          <a:lstStyle/>
          <a:p>
            <a:r>
              <a:rPr lang="en-US" b="1" dirty="0"/>
              <a:t>Problem Statement: </a:t>
            </a:r>
          </a:p>
          <a:p>
            <a:r>
              <a:rPr lang="en-US" b="1" dirty="0"/>
              <a:t>When system architects write software sequence speciﬁcations for a System-on-Chip (SoC), they need to analyze platform dependencies and reconcile conﬂicting constraints. The specific is typically a (subjective) document. The issues involved :</a:t>
            </a:r>
          </a:p>
          <a:p>
            <a:pPr marL="285750" indent="-285750">
              <a:buFont typeface="Arial" panose="020B0604020202020204" pitchFamily="34" charset="0"/>
              <a:buChar char="•"/>
            </a:pPr>
            <a:r>
              <a:rPr lang="en-US" sz="1600" dirty="0"/>
              <a:t>For architecture deﬁnition, documentation alone as a means of conveying the architecture intent is error-prone, and hard to maintain. </a:t>
            </a:r>
          </a:p>
          <a:p>
            <a:pPr marL="285750" indent="-285750">
              <a:buFont typeface="Arial" panose="020B0604020202020204" pitchFamily="34" charset="0"/>
              <a:buChar char="•"/>
            </a:pPr>
            <a:r>
              <a:rPr lang="en-US" sz="1600" dirty="0"/>
              <a:t>Ensuring that the production software loyally executes the architects intent is difficult as there is no automated mechanism to match the software sequence or state equivalence.</a:t>
            </a:r>
          </a:p>
          <a:p>
            <a:pPr marL="285750" indent="-285750">
              <a:buFont typeface="Arial" panose="020B0604020202020204" pitchFamily="34" charset="0"/>
              <a:buChar char="•"/>
            </a:pPr>
            <a:r>
              <a:rPr lang="en-US" sz="1600" dirty="0"/>
              <a:t>SW testing is simply limited to ensuring a graceful exit of code to a limited set of directed inputs.</a:t>
            </a:r>
          </a:p>
          <a:p>
            <a:pPr marL="285750" indent="-285750">
              <a:buFont typeface="Arial" panose="020B0604020202020204" pitchFamily="34" charset="0"/>
              <a:buChar char="•"/>
            </a:pPr>
            <a:r>
              <a:rPr lang="en-US" sz="1600" dirty="0"/>
              <a:t>Static performance analysis for varying constraints proves cumbersome</a:t>
            </a:r>
          </a:p>
          <a:p>
            <a:endParaRPr lang="en-US" b="1" dirty="0"/>
          </a:p>
          <a:p>
            <a:endParaRPr lang="en-US" dirty="0"/>
          </a:p>
        </p:txBody>
      </p:sp>
      <p:pic>
        <p:nvPicPr>
          <p:cNvPr id="15" name="Picture 14">
            <a:extLst>
              <a:ext uri="{FF2B5EF4-FFF2-40B4-BE49-F238E27FC236}">
                <a16:creationId xmlns:a16="http://schemas.microsoft.com/office/drawing/2014/main" id="{E7E7B963-F78C-464E-B470-E6FEBD004519}"/>
              </a:ext>
            </a:extLst>
          </p:cNvPr>
          <p:cNvPicPr>
            <a:picLocks noChangeAspect="1"/>
          </p:cNvPicPr>
          <p:nvPr/>
        </p:nvPicPr>
        <p:blipFill>
          <a:blip r:embed="rId3"/>
          <a:stretch>
            <a:fillRect/>
          </a:stretch>
        </p:blipFill>
        <p:spPr>
          <a:xfrm>
            <a:off x="899621" y="4951194"/>
            <a:ext cx="2003937" cy="1385568"/>
          </a:xfrm>
          <a:prstGeom prst="rect">
            <a:avLst/>
          </a:prstGeom>
        </p:spPr>
      </p:pic>
      <p:sp>
        <p:nvSpPr>
          <p:cNvPr id="16" name="TextBox 15">
            <a:extLst>
              <a:ext uri="{FF2B5EF4-FFF2-40B4-BE49-F238E27FC236}">
                <a16:creationId xmlns:a16="http://schemas.microsoft.com/office/drawing/2014/main" id="{A5A41BC7-B8F4-4EC6-8EE5-68A49B0E48B9}"/>
              </a:ext>
            </a:extLst>
          </p:cNvPr>
          <p:cNvSpPr txBox="1"/>
          <p:nvPr/>
        </p:nvSpPr>
        <p:spPr>
          <a:xfrm>
            <a:off x="2564044" y="6343062"/>
            <a:ext cx="2816861" cy="338554"/>
          </a:xfrm>
          <a:prstGeom prst="rect">
            <a:avLst/>
          </a:prstGeom>
          <a:noFill/>
        </p:spPr>
        <p:txBody>
          <a:bodyPr wrap="none" rtlCol="0">
            <a:spAutoFit/>
          </a:bodyPr>
          <a:lstStyle/>
          <a:p>
            <a:r>
              <a:rPr lang="en-US" sz="1600" i="1" dirty="0"/>
              <a:t>Figure 1: Static vs Dynamic flow</a:t>
            </a:r>
          </a:p>
        </p:txBody>
      </p:sp>
      <p:sp>
        <p:nvSpPr>
          <p:cNvPr id="6" name="TextBox 5">
            <a:extLst>
              <a:ext uri="{FF2B5EF4-FFF2-40B4-BE49-F238E27FC236}">
                <a16:creationId xmlns:a16="http://schemas.microsoft.com/office/drawing/2014/main" id="{D6E4EE88-7A68-423F-BF63-4F04E599C0E6}"/>
              </a:ext>
            </a:extLst>
          </p:cNvPr>
          <p:cNvSpPr txBox="1"/>
          <p:nvPr/>
        </p:nvSpPr>
        <p:spPr>
          <a:xfrm>
            <a:off x="180975" y="2980574"/>
            <a:ext cx="11830050" cy="1200329"/>
          </a:xfrm>
          <a:prstGeom prst="rect">
            <a:avLst/>
          </a:prstGeom>
          <a:solidFill>
            <a:schemeClr val="accent6">
              <a:lumMod val="20000"/>
              <a:lumOff val="80000"/>
            </a:schemeClr>
          </a:solidFill>
        </p:spPr>
        <p:txBody>
          <a:bodyPr wrap="square" rtlCol="0">
            <a:spAutoFit/>
          </a:bodyPr>
          <a:lstStyle/>
          <a:p>
            <a:r>
              <a:rPr lang="en-US" b="1" dirty="0"/>
              <a:t>Our Proposal:</a:t>
            </a:r>
          </a:p>
          <a:p>
            <a:r>
              <a:rPr lang="en-US" dirty="0"/>
              <a:t>We propose a self-checking, executable platform architecture model that serves as a tool for architects to specify, visualize and sanitize software (SW) sequence speciﬁcations. Along with its validation extension, it doubles up as a validation platform for critical production SW code.  </a:t>
            </a:r>
          </a:p>
        </p:txBody>
      </p:sp>
      <p:pic>
        <p:nvPicPr>
          <p:cNvPr id="7" name="Picture 6">
            <a:extLst>
              <a:ext uri="{FF2B5EF4-FFF2-40B4-BE49-F238E27FC236}">
                <a16:creationId xmlns:a16="http://schemas.microsoft.com/office/drawing/2014/main" id="{5253C87D-7F3D-40FE-A995-41EE8416BAC2}"/>
              </a:ext>
            </a:extLst>
          </p:cNvPr>
          <p:cNvPicPr>
            <a:picLocks noChangeAspect="1"/>
          </p:cNvPicPr>
          <p:nvPr/>
        </p:nvPicPr>
        <p:blipFill>
          <a:blip r:embed="rId4"/>
          <a:stretch>
            <a:fillRect/>
          </a:stretch>
        </p:blipFill>
        <p:spPr>
          <a:xfrm>
            <a:off x="5092440" y="4275174"/>
            <a:ext cx="6439590" cy="2582826"/>
          </a:xfrm>
          <a:prstGeom prst="rect">
            <a:avLst/>
          </a:prstGeom>
        </p:spPr>
      </p:pic>
      <p:sp>
        <p:nvSpPr>
          <p:cNvPr id="8" name="Rectangle 7">
            <a:extLst>
              <a:ext uri="{FF2B5EF4-FFF2-40B4-BE49-F238E27FC236}">
                <a16:creationId xmlns:a16="http://schemas.microsoft.com/office/drawing/2014/main" id="{D055506C-D4AE-45E4-AD74-EDCB664EE457}"/>
              </a:ext>
            </a:extLst>
          </p:cNvPr>
          <p:cNvSpPr/>
          <p:nvPr/>
        </p:nvSpPr>
        <p:spPr>
          <a:xfrm>
            <a:off x="3747542" y="5457773"/>
            <a:ext cx="449867" cy="461665"/>
          </a:xfrm>
          <a:prstGeom prst="rect">
            <a:avLst/>
          </a:prstGeom>
        </p:spPr>
        <p:txBody>
          <a:bodyPr wrap="none">
            <a:spAutoFit/>
          </a:bodyPr>
          <a:lstStyle/>
          <a:p>
            <a:r>
              <a:rPr lang="en-US" sz="2400" b="1" i="1" dirty="0"/>
              <a:t>vs</a:t>
            </a:r>
            <a:endParaRPr lang="en-US" b="1" dirty="0"/>
          </a:p>
        </p:txBody>
      </p:sp>
    </p:spTree>
    <p:extLst>
      <p:ext uri="{BB962C8B-B14F-4D97-AF65-F5344CB8AC3E}">
        <p14:creationId xmlns:p14="http://schemas.microsoft.com/office/powerpoint/2010/main" val="1204353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95CEE5F-E045-45FD-A259-D304B694C0A1}"/>
              </a:ext>
            </a:extLst>
          </p:cNvPr>
          <p:cNvSpPr/>
          <p:nvPr/>
        </p:nvSpPr>
        <p:spPr>
          <a:xfrm>
            <a:off x="2321560" y="153303"/>
            <a:ext cx="8371840" cy="646331"/>
          </a:xfrm>
          <a:prstGeom prst="rect">
            <a:avLst/>
          </a:prstGeom>
        </p:spPr>
        <p:txBody>
          <a:bodyPr wrap="square">
            <a:spAutoFit/>
          </a:bodyPr>
          <a:lstStyle/>
          <a:p>
            <a:pPr algn="ctr"/>
            <a:r>
              <a:rPr lang="en-US" sz="3600" b="1" dirty="0">
                <a:solidFill>
                  <a:schemeClr val="accent6"/>
                </a:solidFill>
                <a:latin typeface="Arial" panose="020B0604020202020204" pitchFamily="34" charset="0"/>
              </a:rPr>
              <a:t>B</a:t>
            </a:r>
            <a:r>
              <a:rPr lang="en-US" sz="3600" b="1" dirty="0">
                <a:solidFill>
                  <a:srgbClr val="000000"/>
                </a:solidFill>
                <a:latin typeface="Arial" panose="020B0604020202020204" pitchFamily="34" charset="0"/>
              </a:rPr>
              <a:t>oot </a:t>
            </a:r>
            <a:r>
              <a:rPr lang="en-US" sz="3600" b="1" dirty="0">
                <a:solidFill>
                  <a:schemeClr val="accent6"/>
                </a:solidFill>
                <a:latin typeface="Arial" panose="020B0604020202020204" pitchFamily="34" charset="0"/>
              </a:rPr>
              <a:t>A</a:t>
            </a:r>
            <a:r>
              <a:rPr lang="en-US" sz="3600" b="1" dirty="0">
                <a:solidFill>
                  <a:srgbClr val="000000"/>
                </a:solidFill>
                <a:latin typeface="Arial" panose="020B0604020202020204" pitchFamily="34" charset="0"/>
              </a:rPr>
              <a:t>rchitectural </a:t>
            </a:r>
            <a:r>
              <a:rPr lang="en-US" sz="3600" b="1" dirty="0">
                <a:solidFill>
                  <a:schemeClr val="accent6"/>
                </a:solidFill>
                <a:latin typeface="Arial" panose="020B0604020202020204" pitchFamily="34" charset="0"/>
              </a:rPr>
              <a:t>M</a:t>
            </a:r>
            <a:r>
              <a:rPr lang="en-US" sz="3600" b="1" dirty="0">
                <a:solidFill>
                  <a:srgbClr val="000000"/>
                </a:solidFill>
                <a:latin typeface="Arial" panose="020B0604020202020204" pitchFamily="34" charset="0"/>
              </a:rPr>
              <a:t>odel (</a:t>
            </a:r>
            <a:r>
              <a:rPr lang="en-US" sz="3600" b="1" dirty="0">
                <a:solidFill>
                  <a:schemeClr val="accent6"/>
                </a:solidFill>
                <a:latin typeface="Arial" panose="020B0604020202020204" pitchFamily="34" charset="0"/>
              </a:rPr>
              <a:t>BAM</a:t>
            </a:r>
            <a:r>
              <a:rPr lang="en-US" sz="3600" b="1" dirty="0">
                <a:solidFill>
                  <a:srgbClr val="000000"/>
                </a:solidFill>
                <a:latin typeface="Arial" panose="020B0604020202020204" pitchFamily="34" charset="0"/>
              </a:rPr>
              <a:t>)</a:t>
            </a:r>
            <a:endParaRPr lang="en-US" sz="3600" b="1" dirty="0"/>
          </a:p>
        </p:txBody>
      </p:sp>
      <p:sp>
        <p:nvSpPr>
          <p:cNvPr id="4" name="TextBox 3">
            <a:extLst>
              <a:ext uri="{FF2B5EF4-FFF2-40B4-BE49-F238E27FC236}">
                <a16:creationId xmlns:a16="http://schemas.microsoft.com/office/drawing/2014/main" id="{F874EE91-FF73-4A54-852C-61ABB34AB81C}"/>
              </a:ext>
            </a:extLst>
          </p:cNvPr>
          <p:cNvSpPr txBox="1"/>
          <p:nvPr/>
        </p:nvSpPr>
        <p:spPr>
          <a:xfrm>
            <a:off x="8080487" y="5965815"/>
            <a:ext cx="3743213" cy="338554"/>
          </a:xfrm>
          <a:prstGeom prst="rect">
            <a:avLst/>
          </a:prstGeom>
          <a:noFill/>
        </p:spPr>
        <p:txBody>
          <a:bodyPr wrap="square" rtlCol="0">
            <a:spAutoFit/>
          </a:bodyPr>
          <a:lstStyle/>
          <a:p>
            <a:r>
              <a:rPr lang="en-US" sz="1600" i="1" dirty="0"/>
              <a:t>Figure 2: BAM top level diagram</a:t>
            </a:r>
          </a:p>
        </p:txBody>
      </p:sp>
      <p:sp>
        <p:nvSpPr>
          <p:cNvPr id="5" name="Rectangle 4">
            <a:extLst>
              <a:ext uri="{FF2B5EF4-FFF2-40B4-BE49-F238E27FC236}">
                <a16:creationId xmlns:a16="http://schemas.microsoft.com/office/drawing/2014/main" id="{F58DDBC2-EAEF-4FFA-B6DA-08787A824469}"/>
              </a:ext>
            </a:extLst>
          </p:cNvPr>
          <p:cNvSpPr/>
          <p:nvPr/>
        </p:nvSpPr>
        <p:spPr>
          <a:xfrm>
            <a:off x="219485" y="1125312"/>
            <a:ext cx="11429200" cy="1200329"/>
          </a:xfrm>
          <a:prstGeom prst="rect">
            <a:avLst/>
          </a:prstGeom>
        </p:spPr>
        <p:txBody>
          <a:bodyPr wrap="square">
            <a:spAutoFit/>
          </a:bodyPr>
          <a:lstStyle/>
          <a:p>
            <a:r>
              <a:rPr lang="en-US" b="1" dirty="0"/>
              <a:t>Boot Architectural Model</a:t>
            </a:r>
            <a:r>
              <a:rPr lang="en-US" dirty="0"/>
              <a:t> </a:t>
            </a:r>
            <a:r>
              <a:rPr lang="en-US" b="1" dirty="0"/>
              <a:t>(BAM) </a:t>
            </a:r>
            <a:r>
              <a:rPr lang="en-US" dirty="0"/>
              <a:t>is our implementation framework that is a ‘executable speciﬁcation’ for Boot. It takes in Boot conﬁguration ﬁles as inputs and spawns boot sequences, state and latency estimation ﬁles as outputs.  BAM models secure boot by sequencing SW steps to initialize the SoC out of its hardware (HW) reset state, to a well-deﬁned secured state upon which the OS and further application layers can run. </a:t>
            </a:r>
          </a:p>
        </p:txBody>
      </p:sp>
      <p:sp>
        <p:nvSpPr>
          <p:cNvPr id="7" name="Rectangle 6">
            <a:extLst>
              <a:ext uri="{FF2B5EF4-FFF2-40B4-BE49-F238E27FC236}">
                <a16:creationId xmlns:a16="http://schemas.microsoft.com/office/drawing/2014/main" id="{62866BC1-AF9C-4F79-87F7-4DDAD16C6711}"/>
              </a:ext>
            </a:extLst>
          </p:cNvPr>
          <p:cNvSpPr/>
          <p:nvPr/>
        </p:nvSpPr>
        <p:spPr>
          <a:xfrm>
            <a:off x="219485" y="2601244"/>
            <a:ext cx="5956300" cy="3970318"/>
          </a:xfrm>
          <a:prstGeom prst="rect">
            <a:avLst/>
          </a:prstGeom>
        </p:spPr>
        <p:txBody>
          <a:bodyPr wrap="square">
            <a:spAutoFit/>
          </a:bodyPr>
          <a:lstStyle/>
          <a:p>
            <a:r>
              <a:rPr lang="en-US" dirty="0"/>
              <a:t>Features : </a:t>
            </a:r>
          </a:p>
          <a:p>
            <a:pPr marL="285750" indent="-285750">
              <a:buFont typeface="Arial" panose="020B0604020202020204" pitchFamily="34" charset="0"/>
              <a:buChar char="•"/>
            </a:pPr>
            <a:r>
              <a:rPr lang="en-US" dirty="0"/>
              <a:t>Models SW sequences as parametrized tasks </a:t>
            </a:r>
          </a:p>
          <a:p>
            <a:pPr marL="285750" indent="-285750">
              <a:buFont typeface="Arial" panose="020B0604020202020204" pitchFamily="34" charset="0"/>
              <a:buChar char="•"/>
            </a:pPr>
            <a:r>
              <a:rPr lang="en-US" dirty="0"/>
              <a:t>Embeds a hierarchical state model with functional, security and performance attributes</a:t>
            </a:r>
          </a:p>
          <a:p>
            <a:pPr marL="285750" indent="-285750">
              <a:buFont typeface="Arial" panose="020B0604020202020204" pitchFamily="34" charset="0"/>
              <a:buChar char="•"/>
            </a:pPr>
            <a:r>
              <a:rPr lang="en-US" dirty="0"/>
              <a:t>Maintains temporal HW master and slave state on SOC, per sequence step,  for all boot paths and conﬁgurations</a:t>
            </a:r>
          </a:p>
          <a:p>
            <a:pPr marL="285750" indent="-285750">
              <a:buFont typeface="Arial" panose="020B0604020202020204" pitchFamily="34" charset="0"/>
              <a:buChar char="•"/>
            </a:pPr>
            <a:r>
              <a:rPr lang="en-US" dirty="0"/>
              <a:t>Implements self-checking functional, security and latency assertions</a:t>
            </a:r>
          </a:p>
          <a:p>
            <a:pPr marL="285750" indent="-285750">
              <a:buFont typeface="Arial" panose="020B0604020202020204" pitchFamily="34" charset="0"/>
              <a:buChar char="•"/>
            </a:pPr>
            <a:r>
              <a:rPr lang="en-US" dirty="0"/>
              <a:t>Consumes same inputs as fed to production SW in silicon chips to facilitate 1-1 comparison</a:t>
            </a:r>
          </a:p>
          <a:p>
            <a:pPr marL="285750" indent="-285750">
              <a:buFont typeface="Arial" panose="020B0604020202020204" pitchFamily="34" charset="0"/>
              <a:buChar char="•"/>
            </a:pPr>
            <a:r>
              <a:rPr lang="en-US" kern="0" dirty="0"/>
              <a:t>Produces an auto-generated </a:t>
            </a:r>
            <a:r>
              <a:rPr lang="en-US" kern="0" dirty="0">
                <a:solidFill>
                  <a:srgbClr val="7030A0"/>
                </a:solidFill>
              </a:rPr>
              <a:t>normative spec </a:t>
            </a:r>
            <a:r>
              <a:rPr lang="en-US" kern="0" dirty="0"/>
              <a:t>from the above model – with visualization extensions </a:t>
            </a:r>
            <a:endParaRPr lang="en-US" dirty="0"/>
          </a:p>
          <a:p>
            <a:pPr marL="285750" indent="-285750">
              <a:buFont typeface="Arial" panose="020B0604020202020204" pitchFamily="34" charset="0"/>
              <a:buChar char="•"/>
            </a:pPr>
            <a:r>
              <a:rPr lang="en-US" dirty="0"/>
              <a:t>Models the latency per SW task based on static HW calculations</a:t>
            </a:r>
          </a:p>
        </p:txBody>
      </p:sp>
      <p:pic>
        <p:nvPicPr>
          <p:cNvPr id="9" name="Picture 8">
            <a:extLst>
              <a:ext uri="{FF2B5EF4-FFF2-40B4-BE49-F238E27FC236}">
                <a16:creationId xmlns:a16="http://schemas.microsoft.com/office/drawing/2014/main" id="{F51E11F1-71FD-4FD4-8EEA-30AFE033A321}"/>
              </a:ext>
            </a:extLst>
          </p:cNvPr>
          <p:cNvPicPr>
            <a:picLocks noChangeAspect="1"/>
          </p:cNvPicPr>
          <p:nvPr/>
        </p:nvPicPr>
        <p:blipFill>
          <a:blip r:embed="rId3"/>
          <a:stretch>
            <a:fillRect/>
          </a:stretch>
        </p:blipFill>
        <p:spPr>
          <a:xfrm>
            <a:off x="6350800" y="3787382"/>
            <a:ext cx="5621715" cy="1894500"/>
          </a:xfrm>
          <a:prstGeom prst="rect">
            <a:avLst/>
          </a:prstGeom>
        </p:spPr>
      </p:pic>
    </p:spTree>
    <p:extLst>
      <p:ext uri="{BB962C8B-B14F-4D97-AF65-F5344CB8AC3E}">
        <p14:creationId xmlns:p14="http://schemas.microsoft.com/office/powerpoint/2010/main" val="1270764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6ABD72A-0825-43C9-A03B-498CB7695F8F}"/>
              </a:ext>
            </a:extLst>
          </p:cNvPr>
          <p:cNvSpPr/>
          <p:nvPr/>
        </p:nvSpPr>
        <p:spPr>
          <a:xfrm>
            <a:off x="4334136" y="107281"/>
            <a:ext cx="3952834" cy="646331"/>
          </a:xfrm>
          <a:prstGeom prst="rect">
            <a:avLst/>
          </a:prstGeom>
        </p:spPr>
        <p:txBody>
          <a:bodyPr wrap="square">
            <a:spAutoFit/>
          </a:bodyPr>
          <a:lstStyle/>
          <a:p>
            <a:pPr algn="ctr"/>
            <a:r>
              <a:rPr lang="en-US" sz="3600" b="1" dirty="0">
                <a:solidFill>
                  <a:srgbClr val="000000"/>
                </a:solidFill>
                <a:latin typeface="Arial" panose="020B0604020202020204" pitchFamily="34" charset="0"/>
              </a:rPr>
              <a:t>Implementation</a:t>
            </a:r>
            <a:endParaRPr lang="en-US" sz="3600" b="1" dirty="0"/>
          </a:p>
        </p:txBody>
      </p:sp>
      <p:sp>
        <p:nvSpPr>
          <p:cNvPr id="15" name="TextBox 14">
            <a:extLst>
              <a:ext uri="{FF2B5EF4-FFF2-40B4-BE49-F238E27FC236}">
                <a16:creationId xmlns:a16="http://schemas.microsoft.com/office/drawing/2014/main" id="{B44A17BC-E1F7-44DB-8854-07E93DBB7511}"/>
              </a:ext>
            </a:extLst>
          </p:cNvPr>
          <p:cNvSpPr txBox="1"/>
          <p:nvPr/>
        </p:nvSpPr>
        <p:spPr>
          <a:xfrm>
            <a:off x="343343" y="6294472"/>
            <a:ext cx="3743213" cy="338554"/>
          </a:xfrm>
          <a:prstGeom prst="rect">
            <a:avLst/>
          </a:prstGeom>
          <a:noFill/>
        </p:spPr>
        <p:txBody>
          <a:bodyPr wrap="square" rtlCol="0">
            <a:spAutoFit/>
          </a:bodyPr>
          <a:lstStyle/>
          <a:p>
            <a:r>
              <a:rPr lang="en-US" sz="1600" i="1" dirty="0"/>
              <a:t>Figure 3: BAM flow diagram</a:t>
            </a:r>
          </a:p>
        </p:txBody>
      </p:sp>
      <p:pic>
        <p:nvPicPr>
          <p:cNvPr id="3" name="Picture 2">
            <a:extLst>
              <a:ext uri="{FF2B5EF4-FFF2-40B4-BE49-F238E27FC236}">
                <a16:creationId xmlns:a16="http://schemas.microsoft.com/office/drawing/2014/main" id="{354F35F5-4076-4401-AA14-78DF380E4759}"/>
              </a:ext>
            </a:extLst>
          </p:cNvPr>
          <p:cNvPicPr>
            <a:picLocks noChangeAspect="1"/>
          </p:cNvPicPr>
          <p:nvPr/>
        </p:nvPicPr>
        <p:blipFill>
          <a:blip r:embed="rId2"/>
          <a:stretch>
            <a:fillRect/>
          </a:stretch>
        </p:blipFill>
        <p:spPr>
          <a:xfrm>
            <a:off x="64206" y="430446"/>
            <a:ext cx="2150743" cy="1449500"/>
          </a:xfrm>
          <a:prstGeom prst="rect">
            <a:avLst/>
          </a:prstGeom>
        </p:spPr>
      </p:pic>
      <p:sp>
        <p:nvSpPr>
          <p:cNvPr id="8" name="Rectangle 7">
            <a:extLst>
              <a:ext uri="{FF2B5EF4-FFF2-40B4-BE49-F238E27FC236}">
                <a16:creationId xmlns:a16="http://schemas.microsoft.com/office/drawing/2014/main" id="{EFD18662-8C6D-4B91-9979-9D419B40DE2D}"/>
              </a:ext>
            </a:extLst>
          </p:cNvPr>
          <p:cNvSpPr/>
          <p:nvPr/>
        </p:nvSpPr>
        <p:spPr>
          <a:xfrm>
            <a:off x="3897220" y="2049097"/>
            <a:ext cx="8015773" cy="4801314"/>
          </a:xfrm>
          <a:prstGeom prst="rect">
            <a:avLst/>
          </a:prstGeom>
        </p:spPr>
        <p:txBody>
          <a:bodyPr wrap="square">
            <a:spAutoFit/>
          </a:bodyPr>
          <a:lstStyle/>
          <a:p>
            <a:pPr marL="285750" indent="-285750">
              <a:buFont typeface="Arial" panose="020B0604020202020204" pitchFamily="34" charset="0"/>
              <a:buChar char="•"/>
            </a:pPr>
            <a:r>
              <a:rPr lang="en-US" dirty="0"/>
              <a:t>A </a:t>
            </a:r>
            <a:r>
              <a:rPr lang="en-US" b="1" dirty="0"/>
              <a:t>BAM Task</a:t>
            </a:r>
            <a:r>
              <a:rPr lang="en-US" dirty="0"/>
              <a:t> corresponds to a valid boot step or SW function during Boot. It is defined by Boot Function, Boot Mode, Boot Master.</a:t>
            </a:r>
          </a:p>
          <a:p>
            <a:pPr marL="285750" indent="-285750">
              <a:buFont typeface="Arial" panose="020B0604020202020204" pitchFamily="34" charset="0"/>
              <a:buChar char="•"/>
            </a:pPr>
            <a:r>
              <a:rPr lang="en-US" dirty="0"/>
              <a:t>BAM models list of BAM Tasks as a Task List per boot master. </a:t>
            </a:r>
          </a:p>
          <a:p>
            <a:pPr marL="285750" indent="-285750">
              <a:buFont typeface="Arial" panose="020B0604020202020204" pitchFamily="34" charset="0"/>
              <a:buChar char="•"/>
            </a:pPr>
            <a:r>
              <a:rPr lang="en-US" dirty="0"/>
              <a:t>During Boot, we can have more than on processor or master running like Boot processor, security processor, auxiliary processor etc.</a:t>
            </a:r>
          </a:p>
          <a:p>
            <a:pPr marL="285750" indent="-285750">
              <a:buFont typeface="Arial" panose="020B0604020202020204" pitchFamily="34" charset="0"/>
              <a:buChar char="•"/>
            </a:pPr>
            <a:r>
              <a:rPr lang="en-US" dirty="0"/>
              <a:t>BAM dispatches the tasks per master based on the boot mode parsed from input configuration file or based on master interdependency</a:t>
            </a:r>
          </a:p>
          <a:p>
            <a:pPr marL="285750" indent="-285750">
              <a:buFont typeface="Arial" panose="020B0604020202020204" pitchFamily="34" charset="0"/>
              <a:buChar char="•"/>
            </a:pPr>
            <a:r>
              <a:rPr lang="en-US" dirty="0"/>
              <a:t>If a task in Master 1 - Boot Processor(BP) can only be executed after a certain task in Master 2- Auxiliary Processor (AP), the BP executes a wait task. Then a handshake is sent from AP to BP and BP can now resume dispatching its tasks </a:t>
            </a:r>
          </a:p>
          <a:p>
            <a:pPr marL="285750" indent="-285750">
              <a:buFont typeface="Arial" panose="020B0604020202020204" pitchFamily="34" charset="0"/>
              <a:buChar char="•"/>
            </a:pPr>
            <a:r>
              <a:rPr lang="en-US" dirty="0"/>
              <a:t>After a task gets dispatched, it executes the sub-function in that task and performs a multifold operation of:</a:t>
            </a:r>
          </a:p>
          <a:p>
            <a:pPr marL="742950" lvl="1" indent="-285750">
              <a:buFont typeface="Arial" panose="020B0604020202020204" pitchFamily="34" charset="0"/>
              <a:buChar char="•"/>
            </a:pPr>
            <a:r>
              <a:rPr lang="en-US" dirty="0"/>
              <a:t>Spawning the UML sequence diagram update</a:t>
            </a:r>
          </a:p>
          <a:p>
            <a:pPr marL="742950" lvl="1" indent="-285750">
              <a:buFont typeface="Arial" panose="020B0604020202020204" pitchFamily="34" charset="0"/>
              <a:buChar char="•"/>
            </a:pPr>
            <a:r>
              <a:rPr lang="en-US" dirty="0"/>
              <a:t>Updating the boot state of all the modules involved at that  particular task (in order)</a:t>
            </a:r>
          </a:p>
          <a:p>
            <a:pPr marL="742950" lvl="1" indent="-285750">
              <a:buFont typeface="Arial" panose="020B0604020202020204" pitchFamily="34" charset="0"/>
              <a:buChar char="•"/>
            </a:pPr>
            <a:r>
              <a:rPr lang="en-US" dirty="0"/>
              <a:t>Recording the latency estimate based on global and task parameters.</a:t>
            </a:r>
          </a:p>
          <a:p>
            <a:pPr marL="742950" lvl="1" indent="-285750">
              <a:buFont typeface="Arial" panose="020B0604020202020204" pitchFamily="34" charset="0"/>
              <a:buChar char="•"/>
            </a:pPr>
            <a:endParaRPr lang="en-US" dirty="0"/>
          </a:p>
        </p:txBody>
      </p:sp>
      <p:pic>
        <p:nvPicPr>
          <p:cNvPr id="22" name="Picture 21">
            <a:extLst>
              <a:ext uri="{FF2B5EF4-FFF2-40B4-BE49-F238E27FC236}">
                <a16:creationId xmlns:a16="http://schemas.microsoft.com/office/drawing/2014/main" id="{AF81814B-ABEE-4C29-94B4-158E3752FB8F}"/>
              </a:ext>
            </a:extLst>
          </p:cNvPr>
          <p:cNvPicPr>
            <a:picLocks noChangeAspect="1"/>
          </p:cNvPicPr>
          <p:nvPr/>
        </p:nvPicPr>
        <p:blipFill>
          <a:blip r:embed="rId3"/>
          <a:stretch>
            <a:fillRect/>
          </a:stretch>
        </p:blipFill>
        <p:spPr>
          <a:xfrm>
            <a:off x="432891" y="1879947"/>
            <a:ext cx="3095644" cy="4263274"/>
          </a:xfrm>
          <a:prstGeom prst="rect">
            <a:avLst/>
          </a:prstGeom>
        </p:spPr>
      </p:pic>
      <p:pic>
        <p:nvPicPr>
          <p:cNvPr id="23" name="Picture 22">
            <a:extLst>
              <a:ext uri="{FF2B5EF4-FFF2-40B4-BE49-F238E27FC236}">
                <a16:creationId xmlns:a16="http://schemas.microsoft.com/office/drawing/2014/main" id="{308096DF-8F1C-4092-8083-5DD75B5719DF}"/>
              </a:ext>
            </a:extLst>
          </p:cNvPr>
          <p:cNvPicPr>
            <a:picLocks noChangeAspect="1"/>
          </p:cNvPicPr>
          <p:nvPr/>
        </p:nvPicPr>
        <p:blipFill>
          <a:blip r:embed="rId4"/>
          <a:stretch>
            <a:fillRect/>
          </a:stretch>
        </p:blipFill>
        <p:spPr>
          <a:xfrm>
            <a:off x="8467187" y="430446"/>
            <a:ext cx="2172656" cy="1467400"/>
          </a:xfrm>
          <a:prstGeom prst="rect">
            <a:avLst/>
          </a:prstGeom>
        </p:spPr>
      </p:pic>
    </p:spTree>
    <p:extLst>
      <p:ext uri="{BB962C8B-B14F-4D97-AF65-F5344CB8AC3E}">
        <p14:creationId xmlns:p14="http://schemas.microsoft.com/office/powerpoint/2010/main" val="752244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B05E770-8814-4269-89C3-89CF7093AF08}"/>
              </a:ext>
            </a:extLst>
          </p:cNvPr>
          <p:cNvSpPr/>
          <p:nvPr/>
        </p:nvSpPr>
        <p:spPr>
          <a:xfrm>
            <a:off x="4849013" y="-16543"/>
            <a:ext cx="6096000" cy="584775"/>
          </a:xfrm>
          <a:prstGeom prst="rect">
            <a:avLst/>
          </a:prstGeom>
        </p:spPr>
        <p:txBody>
          <a:bodyPr>
            <a:spAutoFit/>
          </a:bodyPr>
          <a:lstStyle/>
          <a:p>
            <a:pPr algn="ctr"/>
            <a:r>
              <a:rPr lang="en-US" sz="3200" b="1" dirty="0">
                <a:solidFill>
                  <a:srgbClr val="000000"/>
                </a:solidFill>
                <a:latin typeface="Arial" panose="020B0604020202020204" pitchFamily="34" charset="0"/>
              </a:rPr>
              <a:t>Applications</a:t>
            </a:r>
          </a:p>
        </p:txBody>
      </p:sp>
      <p:sp>
        <p:nvSpPr>
          <p:cNvPr id="10" name="TextBox 9">
            <a:extLst>
              <a:ext uri="{FF2B5EF4-FFF2-40B4-BE49-F238E27FC236}">
                <a16:creationId xmlns:a16="http://schemas.microsoft.com/office/drawing/2014/main" id="{B975063E-949B-4396-9550-83A8FE7335B5}"/>
              </a:ext>
            </a:extLst>
          </p:cNvPr>
          <p:cNvSpPr txBox="1"/>
          <p:nvPr/>
        </p:nvSpPr>
        <p:spPr>
          <a:xfrm>
            <a:off x="1017183" y="3395075"/>
            <a:ext cx="3069149" cy="461665"/>
          </a:xfrm>
          <a:prstGeom prst="rect">
            <a:avLst/>
          </a:prstGeom>
          <a:noFill/>
        </p:spPr>
        <p:txBody>
          <a:bodyPr wrap="square" rtlCol="0">
            <a:spAutoFit/>
          </a:bodyPr>
          <a:lstStyle/>
          <a:p>
            <a:r>
              <a:rPr lang="en-US" sz="1200" i="1" dirty="0"/>
              <a:t>Figure 4: </a:t>
            </a:r>
            <a:r>
              <a:rPr lang="en-US" sz="1200" dirty="0"/>
              <a:t>Automated Boot Specification</a:t>
            </a:r>
          </a:p>
          <a:p>
            <a:endParaRPr lang="en-US" sz="1200" i="1" dirty="0"/>
          </a:p>
        </p:txBody>
      </p:sp>
      <p:sp>
        <p:nvSpPr>
          <p:cNvPr id="24" name="TextBox 23">
            <a:extLst>
              <a:ext uri="{FF2B5EF4-FFF2-40B4-BE49-F238E27FC236}">
                <a16:creationId xmlns:a16="http://schemas.microsoft.com/office/drawing/2014/main" id="{AF22FB8F-8482-45A9-901E-423B29517E7C}"/>
              </a:ext>
            </a:extLst>
          </p:cNvPr>
          <p:cNvSpPr txBox="1"/>
          <p:nvPr/>
        </p:nvSpPr>
        <p:spPr>
          <a:xfrm>
            <a:off x="7025091" y="6284033"/>
            <a:ext cx="3069149" cy="646331"/>
          </a:xfrm>
          <a:prstGeom prst="rect">
            <a:avLst/>
          </a:prstGeom>
          <a:noFill/>
        </p:spPr>
        <p:txBody>
          <a:bodyPr wrap="square" rtlCol="0">
            <a:spAutoFit/>
          </a:bodyPr>
          <a:lstStyle/>
          <a:p>
            <a:r>
              <a:rPr lang="en-US" sz="1200" i="1" dirty="0"/>
              <a:t>Figure 5: </a:t>
            </a:r>
            <a:r>
              <a:rPr lang="en-US" sz="1200" dirty="0"/>
              <a:t>Production Boot SW validation Flow</a:t>
            </a:r>
          </a:p>
          <a:p>
            <a:endParaRPr lang="en-US" sz="1200" dirty="0"/>
          </a:p>
          <a:p>
            <a:endParaRPr lang="en-US" sz="1200" i="1" dirty="0"/>
          </a:p>
        </p:txBody>
      </p:sp>
      <p:sp>
        <p:nvSpPr>
          <p:cNvPr id="25" name="Rectangle 24">
            <a:extLst>
              <a:ext uri="{FF2B5EF4-FFF2-40B4-BE49-F238E27FC236}">
                <a16:creationId xmlns:a16="http://schemas.microsoft.com/office/drawing/2014/main" id="{71225CD4-2260-4E39-9E2F-6CB1442F9ECE}"/>
              </a:ext>
            </a:extLst>
          </p:cNvPr>
          <p:cNvSpPr/>
          <p:nvPr/>
        </p:nvSpPr>
        <p:spPr>
          <a:xfrm>
            <a:off x="5495554" y="720604"/>
            <a:ext cx="6336210" cy="1077218"/>
          </a:xfrm>
          <a:prstGeom prst="rect">
            <a:avLst/>
          </a:prstGeom>
        </p:spPr>
        <p:txBody>
          <a:bodyPr wrap="square">
            <a:spAutoFit/>
          </a:bodyPr>
          <a:lstStyle/>
          <a:p>
            <a:r>
              <a:rPr lang="en-US" sz="1600" b="1" dirty="0"/>
              <a:t>Use-case 1 : Automated Boot Specification </a:t>
            </a:r>
          </a:p>
          <a:p>
            <a:r>
              <a:rPr lang="en-US" sz="1600" dirty="0"/>
              <a:t>A sequence speciﬁcation for SW/HW designers, including the functions and sub-functional names executed per task along with the interaction with different Boot masters and the slave modules</a:t>
            </a:r>
          </a:p>
        </p:txBody>
      </p:sp>
      <p:sp>
        <p:nvSpPr>
          <p:cNvPr id="26" name="Rectangle 25">
            <a:extLst>
              <a:ext uri="{FF2B5EF4-FFF2-40B4-BE49-F238E27FC236}">
                <a16:creationId xmlns:a16="http://schemas.microsoft.com/office/drawing/2014/main" id="{14A5FF84-2D3B-4E41-946C-CC116CC80633}"/>
              </a:ext>
            </a:extLst>
          </p:cNvPr>
          <p:cNvSpPr/>
          <p:nvPr/>
        </p:nvSpPr>
        <p:spPr>
          <a:xfrm>
            <a:off x="159630" y="4052653"/>
            <a:ext cx="4886096" cy="2554545"/>
          </a:xfrm>
          <a:prstGeom prst="rect">
            <a:avLst/>
          </a:prstGeom>
        </p:spPr>
        <p:txBody>
          <a:bodyPr wrap="square">
            <a:spAutoFit/>
          </a:bodyPr>
          <a:lstStyle/>
          <a:p>
            <a:r>
              <a:rPr lang="en-US" sz="1600" b="1" dirty="0"/>
              <a:t>Use-case 3 : Boot SW validation flow </a:t>
            </a:r>
            <a:endParaRPr lang="en-US" sz="1600" dirty="0"/>
          </a:p>
          <a:p>
            <a:r>
              <a:rPr lang="en-US" sz="1600" dirty="0"/>
              <a:t>Golden Boot State is used for Boot SW validation. Boot SW outputs logs for register access, memory access and IP state updates while running on a SoC </a:t>
            </a:r>
            <a:r>
              <a:rPr lang="en-US" sz="1600" dirty="0" err="1"/>
              <a:t>SystemC</a:t>
            </a:r>
            <a:r>
              <a:rPr lang="en-US" sz="1600" dirty="0"/>
              <a:t> simulator. An ofﬂine Boot-Checker tool compares the register and memory access done by Boot SW against the golden reference output generated by BAM for same boot conﬁguration. The Mapper contains the functional translation from unit register accesses to abstract boot state for comparison with the golden.</a:t>
            </a:r>
          </a:p>
        </p:txBody>
      </p:sp>
      <p:pic>
        <p:nvPicPr>
          <p:cNvPr id="30" name="Picture 29">
            <a:extLst>
              <a:ext uri="{FF2B5EF4-FFF2-40B4-BE49-F238E27FC236}">
                <a16:creationId xmlns:a16="http://schemas.microsoft.com/office/drawing/2014/main" id="{418E7E40-4D37-45D1-B1C2-750AA5EC7F49}"/>
              </a:ext>
            </a:extLst>
          </p:cNvPr>
          <p:cNvPicPr>
            <a:picLocks noChangeAspect="1"/>
          </p:cNvPicPr>
          <p:nvPr/>
        </p:nvPicPr>
        <p:blipFill>
          <a:blip r:embed="rId2"/>
          <a:stretch>
            <a:fillRect/>
          </a:stretch>
        </p:blipFill>
        <p:spPr>
          <a:xfrm>
            <a:off x="254505" y="265941"/>
            <a:ext cx="4594507" cy="3163059"/>
          </a:xfrm>
          <a:prstGeom prst="rect">
            <a:avLst/>
          </a:prstGeom>
        </p:spPr>
      </p:pic>
      <p:sp>
        <p:nvSpPr>
          <p:cNvPr id="31" name="Rectangle 30">
            <a:extLst>
              <a:ext uri="{FF2B5EF4-FFF2-40B4-BE49-F238E27FC236}">
                <a16:creationId xmlns:a16="http://schemas.microsoft.com/office/drawing/2014/main" id="{655F50C3-BB8C-4F69-AB7E-35F4A975E417}"/>
              </a:ext>
            </a:extLst>
          </p:cNvPr>
          <p:cNvSpPr/>
          <p:nvPr/>
        </p:nvSpPr>
        <p:spPr>
          <a:xfrm>
            <a:off x="5495554" y="1944459"/>
            <a:ext cx="6336210" cy="1077218"/>
          </a:xfrm>
          <a:prstGeom prst="rect">
            <a:avLst/>
          </a:prstGeom>
        </p:spPr>
        <p:txBody>
          <a:bodyPr wrap="square">
            <a:spAutoFit/>
          </a:bodyPr>
          <a:lstStyle/>
          <a:p>
            <a:r>
              <a:rPr lang="en-US" sz="1600" b="1" dirty="0"/>
              <a:t>Use-case 2 : Boot Latency Computation </a:t>
            </a:r>
          </a:p>
          <a:p>
            <a:r>
              <a:rPr lang="en-US" sz="1600" dirty="0"/>
              <a:t>It provides a clear breakup of time-taken in each boot step and per hardware operation which helps in correlation with latency numbers obtained from the software running on the silicon.</a:t>
            </a:r>
          </a:p>
        </p:txBody>
      </p:sp>
      <p:pic>
        <p:nvPicPr>
          <p:cNvPr id="32" name="Picture 31">
            <a:extLst>
              <a:ext uri="{FF2B5EF4-FFF2-40B4-BE49-F238E27FC236}">
                <a16:creationId xmlns:a16="http://schemas.microsoft.com/office/drawing/2014/main" id="{A7F40D47-F282-4431-8166-B09D63A64AD1}"/>
              </a:ext>
            </a:extLst>
          </p:cNvPr>
          <p:cNvPicPr>
            <a:picLocks noChangeAspect="1"/>
          </p:cNvPicPr>
          <p:nvPr/>
        </p:nvPicPr>
        <p:blipFill>
          <a:blip r:embed="rId3"/>
          <a:stretch>
            <a:fillRect/>
          </a:stretch>
        </p:blipFill>
        <p:spPr>
          <a:xfrm>
            <a:off x="5341981" y="3450160"/>
            <a:ext cx="6721140" cy="2846230"/>
          </a:xfrm>
          <a:prstGeom prst="rect">
            <a:avLst/>
          </a:prstGeom>
        </p:spPr>
      </p:pic>
    </p:spTree>
    <p:extLst>
      <p:ext uri="{BB962C8B-B14F-4D97-AF65-F5344CB8AC3E}">
        <p14:creationId xmlns:p14="http://schemas.microsoft.com/office/powerpoint/2010/main" val="968384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95CEE5F-E045-45FD-A259-D304B694C0A1}"/>
              </a:ext>
            </a:extLst>
          </p:cNvPr>
          <p:cNvSpPr/>
          <p:nvPr/>
        </p:nvSpPr>
        <p:spPr>
          <a:xfrm>
            <a:off x="3048709" y="0"/>
            <a:ext cx="5527040" cy="646331"/>
          </a:xfrm>
          <a:prstGeom prst="rect">
            <a:avLst/>
          </a:prstGeom>
        </p:spPr>
        <p:txBody>
          <a:bodyPr wrap="square">
            <a:spAutoFit/>
          </a:bodyPr>
          <a:lstStyle/>
          <a:p>
            <a:pPr algn="ctr"/>
            <a:r>
              <a:rPr lang="en-US" sz="3600" b="1" dirty="0">
                <a:solidFill>
                  <a:srgbClr val="000000"/>
                </a:solidFill>
                <a:latin typeface="Arial" panose="020B0604020202020204" pitchFamily="34" charset="0"/>
              </a:rPr>
              <a:t>Conclusion</a:t>
            </a:r>
          </a:p>
        </p:txBody>
      </p:sp>
      <p:sp>
        <p:nvSpPr>
          <p:cNvPr id="3" name="Rectangle 2">
            <a:extLst>
              <a:ext uri="{FF2B5EF4-FFF2-40B4-BE49-F238E27FC236}">
                <a16:creationId xmlns:a16="http://schemas.microsoft.com/office/drawing/2014/main" id="{016231AE-A697-47FC-9304-C33B6B45F4AC}"/>
              </a:ext>
            </a:extLst>
          </p:cNvPr>
          <p:cNvSpPr/>
          <p:nvPr/>
        </p:nvSpPr>
        <p:spPr>
          <a:xfrm>
            <a:off x="155898" y="646331"/>
            <a:ext cx="11026222" cy="6740307"/>
          </a:xfrm>
          <a:prstGeom prst="rect">
            <a:avLst/>
          </a:prstGeom>
        </p:spPr>
        <p:txBody>
          <a:bodyPr wrap="square">
            <a:spAutoFit/>
          </a:bodyPr>
          <a:lstStyle/>
          <a:p>
            <a:pPr marL="285750" indent="-285750">
              <a:buFont typeface="Arial" panose="020B0604020202020204" pitchFamily="34" charset="0"/>
              <a:buChar char="•"/>
            </a:pPr>
            <a:r>
              <a:rPr lang="en-US" dirty="0"/>
              <a:t>Self checking assertions and auto-generated visualization of sequence helped in catching architectural bugs in early stages of Boot ROM code development</a:t>
            </a:r>
          </a:p>
          <a:p>
            <a:endParaRPr lang="en-US" dirty="0"/>
          </a:p>
          <a:p>
            <a:pPr marL="285750" indent="-285750">
              <a:buFont typeface="Arial" panose="020B0604020202020204" pitchFamily="34" charset="0"/>
              <a:buChar char="•"/>
            </a:pPr>
            <a:r>
              <a:rPr lang="en-US" dirty="0"/>
              <a:t>It provides an automated spec comparison utility replacing code reviews.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Boot SW validation is 10x faster on System SoC simulator using BAM golden output reference compared to RTL simulations.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Automotive markets require Boot SW to be safety complaint (meet ASIL-D certification). BAM validation flow helps create trackable SW flow from specification to implementation.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BAM helped in projecting expected latency per operation. Also the automated implementation helped in reducing boot latency by doing  “what-if” </a:t>
            </a:r>
          </a:p>
          <a:p>
            <a:r>
              <a:rPr lang="en-US" dirty="0"/>
              <a:t>     analysis on boot sequences.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Boot Latency correlation with silicon via</a:t>
            </a:r>
          </a:p>
          <a:p>
            <a:r>
              <a:rPr lang="en-US" dirty="0"/>
              <a:t>      latency trials on BAM </a:t>
            </a:r>
            <a:r>
              <a:rPr lang="en-US" dirty="0" err="1"/>
              <a:t>PoC</a:t>
            </a:r>
            <a:r>
              <a:rPr lang="en-US" dirty="0"/>
              <a:t> platform closed in </a:t>
            </a:r>
          </a:p>
          <a:p>
            <a:r>
              <a:rPr lang="en-US" dirty="0"/>
              <a:t>      5x faster man-days than in previous chips.</a:t>
            </a:r>
          </a:p>
          <a:p>
            <a:endParaRPr lang="en-US" dirty="0"/>
          </a:p>
          <a:p>
            <a:endParaRPr lang="en-US" dirty="0"/>
          </a:p>
          <a:p>
            <a:endParaRPr lang="en-US" dirty="0"/>
          </a:p>
          <a:p>
            <a:endParaRPr lang="en-US" dirty="0"/>
          </a:p>
          <a:p>
            <a:endParaRPr lang="en-US" dirty="0"/>
          </a:p>
          <a:p>
            <a:endParaRPr lang="en-US" dirty="0"/>
          </a:p>
        </p:txBody>
      </p:sp>
      <p:sp>
        <p:nvSpPr>
          <p:cNvPr id="7" name="TextBox 6">
            <a:extLst>
              <a:ext uri="{FF2B5EF4-FFF2-40B4-BE49-F238E27FC236}">
                <a16:creationId xmlns:a16="http://schemas.microsoft.com/office/drawing/2014/main" id="{9022D528-32EF-4FD0-91B1-7418BA3C8EC8}"/>
              </a:ext>
            </a:extLst>
          </p:cNvPr>
          <p:cNvSpPr txBox="1"/>
          <p:nvPr/>
        </p:nvSpPr>
        <p:spPr>
          <a:xfrm>
            <a:off x="2941384" y="6300370"/>
            <a:ext cx="3069149" cy="461665"/>
          </a:xfrm>
          <a:prstGeom prst="rect">
            <a:avLst/>
          </a:prstGeom>
          <a:noFill/>
        </p:spPr>
        <p:txBody>
          <a:bodyPr wrap="square" rtlCol="0">
            <a:spAutoFit/>
          </a:bodyPr>
          <a:lstStyle/>
          <a:p>
            <a:r>
              <a:rPr lang="en-US" sz="1200" i="1" dirty="0"/>
              <a:t>Figure 6: </a:t>
            </a:r>
            <a:r>
              <a:rPr lang="en-US" sz="1200" dirty="0"/>
              <a:t>Boot Latency Computation</a:t>
            </a:r>
          </a:p>
          <a:p>
            <a:endParaRPr lang="en-US" sz="1200" i="1" dirty="0"/>
          </a:p>
        </p:txBody>
      </p:sp>
      <p:pic>
        <p:nvPicPr>
          <p:cNvPr id="9" name="Picture 8">
            <a:extLst>
              <a:ext uri="{FF2B5EF4-FFF2-40B4-BE49-F238E27FC236}">
                <a16:creationId xmlns:a16="http://schemas.microsoft.com/office/drawing/2014/main" id="{2AD7BB00-F539-4095-827B-494D040542AB}"/>
              </a:ext>
            </a:extLst>
          </p:cNvPr>
          <p:cNvPicPr>
            <a:picLocks noChangeAspect="1"/>
          </p:cNvPicPr>
          <p:nvPr/>
        </p:nvPicPr>
        <p:blipFill>
          <a:blip r:embed="rId2"/>
          <a:stretch>
            <a:fillRect/>
          </a:stretch>
        </p:blipFill>
        <p:spPr>
          <a:xfrm>
            <a:off x="5352042" y="4173052"/>
            <a:ext cx="6094738" cy="2358151"/>
          </a:xfrm>
          <a:prstGeom prst="rect">
            <a:avLst/>
          </a:prstGeom>
        </p:spPr>
      </p:pic>
    </p:spTree>
    <p:extLst>
      <p:ext uri="{BB962C8B-B14F-4D97-AF65-F5344CB8AC3E}">
        <p14:creationId xmlns:p14="http://schemas.microsoft.com/office/powerpoint/2010/main" val="40660811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30804</TotalTime>
  <Words>895</Words>
  <Application>Microsoft Office PowerPoint</Application>
  <PresentationFormat>Widescreen</PresentationFormat>
  <Paragraphs>72</Paragraphs>
  <Slides>6</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Trebuchet MS</vt:lpstr>
      <vt:lpstr>Office Theme</vt:lpstr>
      <vt:lpstr>A Novel Hardware and Software Architecture Sequencing &amp; Validation Platform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Boot Arch Model (BAM)</dc:title>
  <dc:creator>Raghav Tenneti</dc:creator>
  <cp:lastModifiedBy>Edward Riegelsberger</cp:lastModifiedBy>
  <cp:revision>198</cp:revision>
  <dcterms:created xsi:type="dcterms:W3CDTF">2018-07-20T14:07:40Z</dcterms:created>
  <dcterms:modified xsi:type="dcterms:W3CDTF">2019-05-10T21:41:45Z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558183-044c-4105-8d9c-cea02a2a3d86_Enabled">
    <vt:lpwstr>True</vt:lpwstr>
  </property>
  <property fmtid="{D5CDD505-2E9C-101B-9397-08002B2CF9AE}" pid="3" name="MSIP_Label_6b558183-044c-4105-8d9c-cea02a2a3d86_SiteId">
    <vt:lpwstr>43083d15-7273-40c1-b7db-39efd9ccc17a</vt:lpwstr>
  </property>
  <property fmtid="{D5CDD505-2E9C-101B-9397-08002B2CF9AE}" pid="4" name="MSIP_Label_6b558183-044c-4105-8d9c-cea02a2a3d86_Owner">
    <vt:lpwstr>rtenneti@nvidia.com</vt:lpwstr>
  </property>
  <property fmtid="{D5CDD505-2E9C-101B-9397-08002B2CF9AE}" pid="5" name="MSIP_Label_6b558183-044c-4105-8d9c-cea02a2a3d86_SetDate">
    <vt:lpwstr>2018-07-29T12:05:05.1110563Z</vt:lpwstr>
  </property>
  <property fmtid="{D5CDD505-2E9C-101B-9397-08002B2CF9AE}" pid="6" name="MSIP_Label_6b558183-044c-4105-8d9c-cea02a2a3d86_Name">
    <vt:lpwstr>Unrestricted</vt:lpwstr>
  </property>
  <property fmtid="{D5CDD505-2E9C-101B-9397-08002B2CF9AE}" pid="7" name="MSIP_Label_6b558183-044c-4105-8d9c-cea02a2a3d86_Application">
    <vt:lpwstr>Microsoft Azure Information Protection</vt:lpwstr>
  </property>
  <property fmtid="{D5CDD505-2E9C-101B-9397-08002B2CF9AE}" pid="8" name="MSIP_Label_6b558183-044c-4105-8d9c-cea02a2a3d86_Extended_MSFT_Method">
    <vt:lpwstr>Automatic</vt:lpwstr>
  </property>
  <property fmtid="{D5CDD505-2E9C-101B-9397-08002B2CF9AE}" pid="9" name="Sensitivity">
    <vt:lpwstr>Unrestricted</vt:lpwstr>
  </property>
</Properties>
</file>